
<file path=[Content_Types].xml><?xml version="1.0" encoding="utf-8"?>
<Types xmlns="http://schemas.openxmlformats.org/package/2006/content-types">
  <Default Extension="emf" ContentType="image/x-emf"/>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66" r:id="rId5"/>
    <p:sldId id="274" r:id="rId6"/>
    <p:sldId id="259" r:id="rId7"/>
    <p:sldId id="260" r:id="rId8"/>
    <p:sldId id="261" r:id="rId9"/>
    <p:sldId id="263" r:id="rId10"/>
    <p:sldId id="273" r:id="rId11"/>
    <p:sldId id="268" r:id="rId12"/>
    <p:sldId id="269" r:id="rId13"/>
    <p:sldId id="275"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0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36DFAB-92CC-9CE3-119F-FEB5EDED5DD4}" v="921" dt="2025-12-17T18:39:48.602"/>
    <p1510:client id="{6E677B3D-0D51-4E4D-820C-42817353AA64}" v="393" dt="2025-12-17T02:51:03.695"/>
    <p1510:client id="{B79D7B50-8124-4895-B907-F369B4A988A7}" v="405" dt="2025-12-17T02:31:13.859"/>
    <p1510:client id="{ECF4A053-915D-1249-8CCB-6E2ADC3CADDE}" v="841" dt="2025-12-17T19:51:36.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89907"/>
  </p:normalViewPr>
  <p:slideViewPr>
    <p:cSldViewPr snapToGrid="0">
      <p:cViewPr>
        <p:scale>
          <a:sx n="86" d="100"/>
          <a:sy n="86" d="100"/>
        </p:scale>
        <p:origin x="161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F5BF4-A3C6-4A1E-8B57-CFAECDC0BE79}" type="datetimeFigureOut">
              <a:t>12/17/25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1E208-3FCE-4A66-A966-9072E3DF2C03}" type="slidenum">
              <a:t>‹#›</a:t>
            </a:fld>
            <a:endParaRPr lang="en-GB"/>
          </a:p>
        </p:txBody>
      </p:sp>
    </p:spTree>
    <p:extLst>
      <p:ext uri="{BB962C8B-B14F-4D97-AF65-F5344CB8AC3E}">
        <p14:creationId xmlns:p14="http://schemas.microsoft.com/office/powerpoint/2010/main" val="366245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6483B-26F1-D597-2359-ABFB24A14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242F6-6784-B365-921B-A69251004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B091D-C513-2255-6C3E-C3F502BD6DDD}"/>
              </a:ext>
            </a:extLst>
          </p:cNvPr>
          <p:cNvSpPr>
            <a:spLocks noGrp="1"/>
          </p:cNvSpPr>
          <p:nvPr>
            <p:ph type="body" idx="1"/>
          </p:nvPr>
        </p:nvSpPr>
        <p:spPr/>
        <p:txBody>
          <a:bodyPr/>
          <a:lstStyle/>
          <a:p>
            <a:r>
              <a:rPr lang="en-US">
                <a:ea typeface="Calibri"/>
                <a:cs typeface="Calibri"/>
              </a:rPr>
              <a:t>Firstly, non-numerical features were either removed or converted to a numerical dataset such as for the type feature where arrivals were mapped to 0 and departures to 1. The IQR method was used to eliminate outliers and features with no variance such as angle error were removed as this has no contribution to the analysis.</a:t>
            </a:r>
          </a:p>
        </p:txBody>
      </p:sp>
      <p:sp>
        <p:nvSpPr>
          <p:cNvPr id="4" name="Slide Number Placeholder 3">
            <a:extLst>
              <a:ext uri="{FF2B5EF4-FFF2-40B4-BE49-F238E27FC236}">
                <a16:creationId xmlns:a16="http://schemas.microsoft.com/office/drawing/2014/main" id="{D9A18C76-E02F-2EC4-025A-4FD6DB3E7202}"/>
              </a:ext>
            </a:extLst>
          </p:cNvPr>
          <p:cNvSpPr>
            <a:spLocks noGrp="1"/>
          </p:cNvSpPr>
          <p:nvPr>
            <p:ph type="sldNum" sz="quarter" idx="5"/>
          </p:nvPr>
        </p:nvSpPr>
        <p:spPr/>
        <p:txBody>
          <a:bodyPr/>
          <a:lstStyle/>
          <a:p>
            <a:fld id="{E481E208-3FCE-4A66-A966-9072E3DF2C03}" type="slidenum">
              <a:t>1</a:t>
            </a:fld>
            <a:endParaRPr lang="en-GB"/>
          </a:p>
        </p:txBody>
      </p:sp>
    </p:spTree>
    <p:extLst>
      <p:ext uri="{BB962C8B-B14F-4D97-AF65-F5344CB8AC3E}">
        <p14:creationId xmlns:p14="http://schemas.microsoft.com/office/powerpoint/2010/main" val="180503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data must be prepared to remove bias and distortion. Firstly, non-numerical features were either removed or converted to a numerical dataset such as the type feature where arrivals were mapped to 0 and departures to 1. The 1.5 times IQR method was used to eliminate outliers. Features with no variance such as angle error were removed as this has no contribution to the analysis.</a:t>
            </a:r>
          </a:p>
        </p:txBody>
      </p:sp>
      <p:sp>
        <p:nvSpPr>
          <p:cNvPr id="4" name="Slide Number Placeholder 3"/>
          <p:cNvSpPr>
            <a:spLocks noGrp="1"/>
          </p:cNvSpPr>
          <p:nvPr>
            <p:ph type="sldNum" sz="quarter" idx="5"/>
          </p:nvPr>
        </p:nvSpPr>
        <p:spPr/>
        <p:txBody>
          <a:bodyPr/>
          <a:lstStyle/>
          <a:p>
            <a:fld id="{E481E208-3FCE-4A66-A966-9072E3DF2C03}" type="slidenum">
              <a:t>2</a:t>
            </a:fld>
            <a:endParaRPr lang="en-GB"/>
          </a:p>
        </p:txBody>
      </p:sp>
    </p:spTree>
    <p:extLst>
      <p:ext uri="{BB962C8B-B14F-4D97-AF65-F5344CB8AC3E}">
        <p14:creationId xmlns:p14="http://schemas.microsoft.com/office/powerpoint/2010/main" val="128938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data must be prepared to remove bias and distortion. Firstly, non-numerical features were either removed or converted to a numerical dataset such as the type feature where arrivals were mapped to 0 and departures to 1. The 1.5 times IQR method was used to eliminate outliers. Features with no variance such as angle error were removed as this has no contribution to the analysis.</a:t>
            </a:r>
          </a:p>
        </p:txBody>
      </p:sp>
      <p:sp>
        <p:nvSpPr>
          <p:cNvPr id="4" name="Slide Number Placeholder 3"/>
          <p:cNvSpPr>
            <a:spLocks noGrp="1"/>
          </p:cNvSpPr>
          <p:nvPr>
            <p:ph type="sldNum" sz="quarter" idx="5"/>
          </p:nvPr>
        </p:nvSpPr>
        <p:spPr/>
        <p:txBody>
          <a:bodyPr/>
          <a:lstStyle/>
          <a:p>
            <a:fld id="{E481E208-3FCE-4A66-A966-9072E3DF2C03}" type="slidenum">
              <a:t>3</a:t>
            </a:fld>
            <a:endParaRPr lang="en-GB"/>
          </a:p>
        </p:txBody>
      </p:sp>
    </p:spTree>
    <p:extLst>
      <p:ext uri="{BB962C8B-B14F-4D97-AF65-F5344CB8AC3E}">
        <p14:creationId xmlns:p14="http://schemas.microsoft.com/office/powerpoint/2010/main" val="337984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After standardizing the dataset by mean-centering the features and computing the co-variance matrix, the eigenvalues and eigenvectors form the principal components. 2 principal components was deemed to be the best balance in maintaining the underlying structure of the dataset while significantly reducing complexity.</a:t>
            </a:r>
          </a:p>
        </p:txBody>
      </p:sp>
      <p:sp>
        <p:nvSpPr>
          <p:cNvPr id="4" name="Slide Number Placeholder 3"/>
          <p:cNvSpPr>
            <a:spLocks noGrp="1"/>
          </p:cNvSpPr>
          <p:nvPr>
            <p:ph type="sldNum" sz="quarter" idx="5"/>
          </p:nvPr>
        </p:nvSpPr>
        <p:spPr/>
        <p:txBody>
          <a:bodyPr/>
          <a:lstStyle/>
          <a:p>
            <a:fld id="{E481E208-3FCE-4A66-A966-9072E3DF2C03}" type="slidenum">
              <a:t>4</a:t>
            </a:fld>
            <a:endParaRPr lang="en-GB"/>
          </a:p>
        </p:txBody>
      </p:sp>
    </p:spTree>
    <p:extLst>
      <p:ext uri="{BB962C8B-B14F-4D97-AF65-F5344CB8AC3E}">
        <p14:creationId xmlns:p14="http://schemas.microsoft.com/office/powerpoint/2010/main" val="367413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PCA plot clearly shows the larger variance that PC1 captures compared to PC2 with mainly the continuous, geometric features dominating both components. Now that the dataset dimensions are reduced, computations for training will be significantly reduced. We will now talk about the machine learning aspects.</a:t>
            </a:r>
          </a:p>
        </p:txBody>
      </p:sp>
      <p:sp>
        <p:nvSpPr>
          <p:cNvPr id="4" name="Slide Number Placeholder 3"/>
          <p:cNvSpPr>
            <a:spLocks noGrp="1"/>
          </p:cNvSpPr>
          <p:nvPr>
            <p:ph type="sldNum" sz="quarter" idx="5"/>
          </p:nvPr>
        </p:nvSpPr>
        <p:spPr/>
        <p:txBody>
          <a:bodyPr/>
          <a:lstStyle/>
          <a:p>
            <a:fld id="{E481E208-3FCE-4A66-A966-9072E3DF2C03}" type="slidenum">
              <a:t>5</a:t>
            </a:fld>
            <a:endParaRPr lang="en-GB"/>
          </a:p>
        </p:txBody>
      </p:sp>
    </p:spTree>
    <p:extLst>
      <p:ext uri="{BB962C8B-B14F-4D97-AF65-F5344CB8AC3E}">
        <p14:creationId xmlns:p14="http://schemas.microsoft.com/office/powerpoint/2010/main" val="405722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it begins with data input, followed by feature–target separation and standardisation. The processed features are passed into a multi-layer perceptron with two input neurons, a single hidden layer of twelve neurons using sigmoid activation, and a linear output layer. Forward propagation is used to generate predictions, the error is computed using mean squared loss, and backpropagation updates the weights iteratively until convergence, producing the final taxi-time prediction.</a:t>
            </a:r>
          </a:p>
          <a:p>
            <a:endParaRPr lang="en-US"/>
          </a:p>
        </p:txBody>
      </p:sp>
      <p:sp>
        <p:nvSpPr>
          <p:cNvPr id="4" name="Slide Number Placeholder 3"/>
          <p:cNvSpPr>
            <a:spLocks noGrp="1"/>
          </p:cNvSpPr>
          <p:nvPr>
            <p:ph type="sldNum" sz="quarter" idx="5"/>
          </p:nvPr>
        </p:nvSpPr>
        <p:spPr/>
        <p:txBody>
          <a:bodyPr/>
          <a:lstStyle/>
          <a:p>
            <a:fld id="{E481E208-3FCE-4A66-A966-9072E3DF2C03}" type="slidenum">
              <a:rPr lang="en-GB" smtClean="0"/>
              <a:t>7</a:t>
            </a:fld>
            <a:endParaRPr lang="en-GB"/>
          </a:p>
        </p:txBody>
      </p:sp>
    </p:spTree>
    <p:extLst>
      <p:ext uri="{BB962C8B-B14F-4D97-AF65-F5344CB8AC3E}">
        <p14:creationId xmlns:p14="http://schemas.microsoft.com/office/powerpoint/2010/main" val="919055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E27B1-9411-4ECD-CBD0-AC3559C99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A16522-15F9-FF3D-A0ED-615733A4C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514BE-6C12-434C-ED8E-FE7FB16B1339}"/>
              </a:ext>
            </a:extLst>
          </p:cNvPr>
          <p:cNvSpPr>
            <a:spLocks noGrp="1"/>
          </p:cNvSpPr>
          <p:nvPr>
            <p:ph type="body" idx="1"/>
          </p:nvPr>
        </p:nvSpPr>
        <p:spPr/>
        <p:txBody>
          <a:bodyPr/>
          <a:lstStyle/>
          <a:p>
            <a:r>
              <a:rPr lang="en-GB" sz="1200" kern="1200">
                <a:solidFill>
                  <a:schemeClr val="tx1"/>
                </a:solidFill>
                <a:effectLst/>
                <a:latin typeface="+mn-lt"/>
                <a:ea typeface="+mn-ea"/>
                <a:cs typeface="+mn-cs"/>
              </a:rPr>
              <a:t>Staines: We evaluated the ANFIS model's performance across three cluster radii to identify the optimal setting. As shown in the table, the model with a cluster radius of 0.30 was the clear winner. It achieved the lowest RMSE (3.07) and the highest R-squared. Below are the graphs for the optimal model, which confirm the result. The top learning curve shows a smooth reduction in error, and the bottom regression plot shows a tight fit between the predicted and actual values, proving the model generalises well.</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Onur: To ensure this accuracy wasn't accidental, we statistically validated the model. Looking at the charts on the left, the residuals are centred around zero with a mean error of just -0.07. This confirms the model is unbiased and the errors follow a normal distribution. Finally, with respect to the logic, the model generated eight specific inference rules. These rules created a direct one-to-one mapping: if the inputs belong to a particular cluster, the output is mapped directly to that cluster.</a:t>
            </a:r>
          </a:p>
        </p:txBody>
      </p:sp>
      <p:sp>
        <p:nvSpPr>
          <p:cNvPr id="4" name="Slide Number Placeholder 3">
            <a:extLst>
              <a:ext uri="{FF2B5EF4-FFF2-40B4-BE49-F238E27FC236}">
                <a16:creationId xmlns:a16="http://schemas.microsoft.com/office/drawing/2014/main" id="{7809D772-EA0B-1FF6-1264-BE9880FFE9F8}"/>
              </a:ext>
            </a:extLst>
          </p:cNvPr>
          <p:cNvSpPr>
            <a:spLocks noGrp="1"/>
          </p:cNvSpPr>
          <p:nvPr>
            <p:ph type="sldNum" sz="quarter" idx="5"/>
          </p:nvPr>
        </p:nvSpPr>
        <p:spPr/>
        <p:txBody>
          <a:bodyPr/>
          <a:lstStyle/>
          <a:p>
            <a:fld id="{E481E208-3FCE-4A66-A966-9072E3DF2C03}" type="slidenum">
              <a:t>8</a:t>
            </a:fld>
            <a:endParaRPr lang="en-GB"/>
          </a:p>
        </p:txBody>
      </p:sp>
    </p:spTree>
    <p:extLst>
      <p:ext uri="{BB962C8B-B14F-4D97-AF65-F5344CB8AC3E}">
        <p14:creationId xmlns:p14="http://schemas.microsoft.com/office/powerpoint/2010/main" val="51206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2B4B7-38AB-DE55-7FD9-17C2485BA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7594F-FF46-CD2A-F723-49EA24BFF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BBC4B-771D-E050-B626-3F2332C20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slide compares linear regression, a neural network, and ANFIS across prediction accuracy, generalisation, and transparency. ANFIS performs best, achieving the lowest RMSE of 3.07 minutes and the highest R² of 0.54, while linear regression and the neural network show similar but weaker performance. Linear regression underfits complex taxi dynamics, and although the neural network converges stably, it offers limited improvement. ANFIS generalises well and balances accuracy with partial interpretability through fuzzy rules.</a:t>
            </a:r>
          </a:p>
          <a:p>
            <a:endParaRPr lang="en-US" dirty="0">
              <a:ea typeface="Calibri"/>
              <a:cs typeface="Calibri"/>
            </a:endParaRPr>
          </a:p>
        </p:txBody>
      </p:sp>
      <p:sp>
        <p:nvSpPr>
          <p:cNvPr id="4" name="Slide Number Placeholder 3">
            <a:extLst>
              <a:ext uri="{FF2B5EF4-FFF2-40B4-BE49-F238E27FC236}">
                <a16:creationId xmlns:a16="http://schemas.microsoft.com/office/drawing/2014/main" id="{13568ABF-3A24-079D-9750-AC9DB7DEC77C}"/>
              </a:ext>
            </a:extLst>
          </p:cNvPr>
          <p:cNvSpPr>
            <a:spLocks noGrp="1"/>
          </p:cNvSpPr>
          <p:nvPr>
            <p:ph type="sldNum" sz="quarter" idx="5"/>
          </p:nvPr>
        </p:nvSpPr>
        <p:spPr/>
        <p:txBody>
          <a:bodyPr/>
          <a:lstStyle/>
          <a:p>
            <a:fld id="{E481E208-3FCE-4A66-A966-9072E3DF2C03}" type="slidenum">
              <a:t>9</a:t>
            </a:fld>
            <a:endParaRPr lang="en-GB"/>
          </a:p>
        </p:txBody>
      </p:sp>
    </p:spTree>
    <p:extLst>
      <p:ext uri="{BB962C8B-B14F-4D97-AF65-F5344CB8AC3E}">
        <p14:creationId xmlns:p14="http://schemas.microsoft.com/office/powerpoint/2010/main" val="1529641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CA38-8A79-CD5B-6E65-220E52EE2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1C777-B009-5BD9-B1EF-9CB2A02F1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313B9-E879-7DEF-36C8-B8B910858B9A}"/>
              </a:ext>
            </a:extLst>
          </p:cNvPr>
          <p:cNvSpPr>
            <a:spLocks noGrp="1"/>
          </p:cNvSpPr>
          <p:nvPr>
            <p:ph type="body" idx="1"/>
          </p:nvPr>
        </p:nvSpPr>
        <p:spPr/>
        <p:txBody>
          <a:bodyPr/>
          <a:lstStyle/>
          <a:p>
            <a:r>
              <a:rPr lang="en-GB" dirty="0"/>
              <a:t>In conclusion, ANFIS achieved the best performance, offering the strongest balance between accuracy and interpretability. While the neural network showed strong learning, its black-box nature limits transparency, and linear regression underfit the nonlinear taxi dynamics. This study demonstrates how accurate taxi-time prediction, using PCA-reduced operational data, can support capacity planning and operational optimisation at busy airports.</a:t>
            </a:r>
          </a:p>
        </p:txBody>
      </p:sp>
      <p:sp>
        <p:nvSpPr>
          <p:cNvPr id="4" name="Slide Number Placeholder 3">
            <a:extLst>
              <a:ext uri="{FF2B5EF4-FFF2-40B4-BE49-F238E27FC236}">
                <a16:creationId xmlns:a16="http://schemas.microsoft.com/office/drawing/2014/main" id="{6E85A82F-FAEF-5B83-B53C-4C07084F5F8A}"/>
              </a:ext>
            </a:extLst>
          </p:cNvPr>
          <p:cNvSpPr>
            <a:spLocks noGrp="1"/>
          </p:cNvSpPr>
          <p:nvPr>
            <p:ph type="sldNum" sz="quarter" idx="5"/>
          </p:nvPr>
        </p:nvSpPr>
        <p:spPr/>
        <p:txBody>
          <a:bodyPr/>
          <a:lstStyle/>
          <a:p>
            <a:fld id="{E481E208-3FCE-4A66-A966-9072E3DF2C03}" type="slidenum">
              <a:t>10</a:t>
            </a:fld>
            <a:endParaRPr lang="en-GB"/>
          </a:p>
        </p:txBody>
      </p:sp>
    </p:spTree>
    <p:extLst>
      <p:ext uri="{BB962C8B-B14F-4D97-AF65-F5344CB8AC3E}">
        <p14:creationId xmlns:p14="http://schemas.microsoft.com/office/powerpoint/2010/main" val="2952634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17/12/2025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17/12/2025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17/12/2025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e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7.m4a"/><Relationship Id="rId7" Type="http://schemas.openxmlformats.org/officeDocument/2006/relationships/image" Target="../media/image26.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audio" Target="../media/media7.m4a"/><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9.m4a"/><Relationship Id="rId7" Type="http://schemas.openxmlformats.org/officeDocument/2006/relationships/image" Target="../media/image2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9.m4a"/><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2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BE8E0F-2805-5DB9-3A37-24E98D12257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0C2AB6-DD48-2BAC-AE0A-E62B7DEC4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1DE2D4-065F-F307-29DE-3D023E01B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EA4D66-46E0-65D4-3FE1-BDB08DCF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272F59-38FC-8186-999B-8FAD4AAAF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EDF341-00C7-E929-D1BA-A49E44E67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2701840" y="2396329"/>
            <a:ext cx="6788319" cy="11577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Air Traffic Management (ATM)</a:t>
            </a:r>
          </a:p>
        </p:txBody>
      </p:sp>
      <p:graphicFrame>
        <p:nvGraphicFramePr>
          <p:cNvPr id="18" name="Table 17">
            <a:extLst>
              <a:ext uri="{FF2B5EF4-FFF2-40B4-BE49-F238E27FC236}">
                <a16:creationId xmlns:a16="http://schemas.microsoft.com/office/drawing/2014/main" id="{0FA4CB10-CA6E-9FEB-541C-71D2F0E97B4A}"/>
              </a:ext>
            </a:extLst>
          </p:cNvPr>
          <p:cNvGraphicFramePr>
            <a:graphicFrameLocks noGrp="1"/>
          </p:cNvGraphicFramePr>
          <p:nvPr>
            <p:extLst>
              <p:ext uri="{D42A27DB-BD31-4B8C-83A1-F6EECF244321}">
                <p14:modId xmlns:p14="http://schemas.microsoft.com/office/powerpoint/2010/main" val="2658701921"/>
              </p:ext>
            </p:extLst>
          </p:nvPr>
        </p:nvGraphicFramePr>
        <p:xfrm>
          <a:off x="3012888" y="3558711"/>
          <a:ext cx="6166219" cy="1625722"/>
        </p:xfrm>
        <a:graphic>
          <a:graphicData uri="http://schemas.openxmlformats.org/drawingml/2006/table">
            <a:tbl>
              <a:tblPr firstRow="1" firstCol="1" bandRow="1">
                <a:tableStyleId>{5C22544A-7EE6-4342-B048-85BDC9FD1C3A}</a:tableStyleId>
              </a:tblPr>
              <a:tblGrid>
                <a:gridCol w="3304699">
                  <a:extLst>
                    <a:ext uri="{9D8B030D-6E8A-4147-A177-3AD203B41FA5}">
                      <a16:colId xmlns:a16="http://schemas.microsoft.com/office/drawing/2014/main" val="1813001167"/>
                    </a:ext>
                  </a:extLst>
                </a:gridCol>
                <a:gridCol w="2861520">
                  <a:extLst>
                    <a:ext uri="{9D8B030D-6E8A-4147-A177-3AD203B41FA5}">
                      <a16:colId xmlns:a16="http://schemas.microsoft.com/office/drawing/2014/main" val="3752650051"/>
                    </a:ext>
                  </a:extLst>
                </a:gridCol>
              </a:tblGrid>
              <a:tr h="232246">
                <a:tc gridSpan="2">
                  <a:txBody>
                    <a:bodyPr/>
                    <a:lstStyle/>
                    <a:p>
                      <a:pPr algn="ctr">
                        <a:lnSpc>
                          <a:spcPct val="115000"/>
                        </a:lnSpc>
                        <a:spcAft>
                          <a:spcPts val="800"/>
                        </a:spcAft>
                        <a:buNone/>
                      </a:pPr>
                      <a:r>
                        <a:rPr lang="en-GB" sz="1100" kern="100">
                          <a:effectLst/>
                        </a:rPr>
                        <a:t>Group A9</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23740799"/>
                  </a:ext>
                </a:extLst>
              </a:tr>
              <a:tr h="232246">
                <a:tc>
                  <a:txBody>
                    <a:bodyPr/>
                    <a:lstStyle/>
                    <a:p>
                      <a:pPr algn="ctr">
                        <a:lnSpc>
                          <a:spcPct val="115000"/>
                        </a:lnSpc>
                        <a:spcAft>
                          <a:spcPts val="800"/>
                        </a:spcAft>
                        <a:buNone/>
                      </a:pPr>
                      <a:r>
                        <a:rPr lang="en-GB" sz="1100" kern="100">
                          <a:effectLst/>
                        </a:rPr>
                        <a:t>Brandon Rutagamirwa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210169058</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9648968"/>
                  </a:ext>
                </a:extLst>
              </a:tr>
              <a:tr h="232246">
                <a:tc>
                  <a:txBody>
                    <a:bodyPr/>
                    <a:lstStyle/>
                    <a:p>
                      <a:pPr algn="ctr">
                        <a:lnSpc>
                          <a:spcPct val="115000"/>
                        </a:lnSpc>
                        <a:spcAft>
                          <a:spcPts val="800"/>
                        </a:spcAft>
                        <a:buNone/>
                      </a:pPr>
                      <a:r>
                        <a:rPr lang="en-GB" sz="1100" kern="100">
                          <a:effectLst/>
                        </a:rPr>
                        <a:t>Zhen Wei Yap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250045280</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8506010"/>
                  </a:ext>
                </a:extLst>
              </a:tr>
              <a:tr h="232246">
                <a:tc>
                  <a:txBody>
                    <a:bodyPr/>
                    <a:lstStyle/>
                    <a:p>
                      <a:pPr algn="ctr">
                        <a:lnSpc>
                          <a:spcPct val="115000"/>
                        </a:lnSpc>
                        <a:spcAft>
                          <a:spcPts val="800"/>
                        </a:spcAft>
                        <a:buNone/>
                      </a:pPr>
                      <a:r>
                        <a:rPr lang="en-GB" sz="1100" kern="100">
                          <a:effectLst/>
                        </a:rPr>
                        <a:t>Onur Kurt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250914227</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118211"/>
                  </a:ext>
                </a:extLst>
              </a:tr>
              <a:tr h="232246">
                <a:tc>
                  <a:txBody>
                    <a:bodyPr/>
                    <a:lstStyle/>
                    <a:p>
                      <a:pPr algn="ctr">
                        <a:lnSpc>
                          <a:spcPct val="115000"/>
                        </a:lnSpc>
                        <a:spcAft>
                          <a:spcPts val="800"/>
                        </a:spcAft>
                        <a:buNone/>
                      </a:pPr>
                      <a:r>
                        <a:rPr lang="en-GB" sz="1100" kern="100">
                          <a:effectLst/>
                        </a:rPr>
                        <a:t>Staines Rajith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250790023</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9833826"/>
                  </a:ext>
                </a:extLst>
              </a:tr>
              <a:tr h="232246">
                <a:tc>
                  <a:txBody>
                    <a:bodyPr/>
                    <a:lstStyle/>
                    <a:p>
                      <a:pPr algn="ctr">
                        <a:lnSpc>
                          <a:spcPct val="115000"/>
                        </a:lnSpc>
                        <a:spcAft>
                          <a:spcPts val="800"/>
                        </a:spcAft>
                        <a:buNone/>
                      </a:pPr>
                      <a:r>
                        <a:rPr lang="en-GB" sz="1100" kern="100">
                          <a:effectLst/>
                        </a:rPr>
                        <a:t>Hardit Ravinder Saini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220099811</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9960804"/>
                  </a:ext>
                </a:extLst>
              </a:tr>
              <a:tr h="232246">
                <a:tc>
                  <a:txBody>
                    <a:bodyPr/>
                    <a:lstStyle/>
                    <a:p>
                      <a:pPr algn="ctr">
                        <a:lnSpc>
                          <a:spcPct val="115000"/>
                        </a:lnSpc>
                        <a:spcAft>
                          <a:spcPts val="800"/>
                        </a:spcAft>
                        <a:buNone/>
                      </a:pPr>
                      <a:r>
                        <a:rPr lang="en-GB" sz="1100" kern="100">
                          <a:effectLst/>
                        </a:rPr>
                        <a:t>Osinachi </a:t>
                      </a:r>
                      <a:r>
                        <a:rPr lang="en-GB" sz="1100" kern="100" err="1">
                          <a:effectLst/>
                        </a:rPr>
                        <a:t>Odemena</a:t>
                      </a:r>
                      <a:r>
                        <a:rPr lang="en-GB" sz="1100" kern="100">
                          <a:effectLst/>
                        </a:rPr>
                        <a:t>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251003948</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9780094"/>
                  </a:ext>
                </a:extLst>
              </a:tr>
            </a:tbl>
          </a:graphicData>
        </a:graphic>
      </p:graphicFrame>
      <p:grpSp>
        <p:nvGrpSpPr>
          <p:cNvPr id="46" name="Group 45">
            <a:extLst>
              <a:ext uri="{FF2B5EF4-FFF2-40B4-BE49-F238E27FC236}">
                <a16:creationId xmlns:a16="http://schemas.microsoft.com/office/drawing/2014/main" id="{AD2B29CD-F940-EC89-B1D6-D94FEBFB1B30}"/>
              </a:ext>
            </a:extLst>
          </p:cNvPr>
          <p:cNvGrpSpPr/>
          <p:nvPr/>
        </p:nvGrpSpPr>
        <p:grpSpPr>
          <a:xfrm>
            <a:off x="3012888" y="5564016"/>
            <a:ext cx="6166219" cy="940477"/>
            <a:chOff x="3012888" y="5564016"/>
            <a:chExt cx="6166219" cy="940477"/>
          </a:xfrm>
        </p:grpSpPr>
        <p:pic>
          <p:nvPicPr>
            <p:cNvPr id="20" name="Graphic 19" descr="Landing outline">
              <a:extLst>
                <a:ext uri="{FF2B5EF4-FFF2-40B4-BE49-F238E27FC236}">
                  <a16:creationId xmlns:a16="http://schemas.microsoft.com/office/drawing/2014/main" id="{C7B5402D-4650-1B70-BBE8-66124E84E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2888" y="5590093"/>
              <a:ext cx="914400" cy="914400"/>
            </a:xfrm>
            <a:prstGeom prst="rect">
              <a:avLst/>
            </a:prstGeom>
          </p:spPr>
        </p:pic>
        <p:pic>
          <p:nvPicPr>
            <p:cNvPr id="22" name="Graphic 21" descr="Take Off with solid fill">
              <a:extLst>
                <a:ext uri="{FF2B5EF4-FFF2-40B4-BE49-F238E27FC236}">
                  <a16:creationId xmlns:a16="http://schemas.microsoft.com/office/drawing/2014/main" id="{62A7BCFC-D76C-6FA1-6061-5D0F0AE719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1678" y="5590093"/>
              <a:ext cx="914400" cy="914400"/>
            </a:xfrm>
            <a:prstGeom prst="rect">
              <a:avLst/>
            </a:prstGeom>
          </p:spPr>
        </p:pic>
        <p:pic>
          <p:nvPicPr>
            <p:cNvPr id="24" name="Graphic 23" descr="Take Off outline">
              <a:extLst>
                <a:ext uri="{FF2B5EF4-FFF2-40B4-BE49-F238E27FC236}">
                  <a16:creationId xmlns:a16="http://schemas.microsoft.com/office/drawing/2014/main" id="{BD06D7E8-BD52-4055-D6DD-AB1BC95882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5917" y="5564016"/>
              <a:ext cx="914400" cy="914400"/>
            </a:xfrm>
            <a:prstGeom prst="rect">
              <a:avLst/>
            </a:prstGeom>
          </p:spPr>
        </p:pic>
        <p:pic>
          <p:nvPicPr>
            <p:cNvPr id="26" name="Graphic 25" descr="Landing with solid fill">
              <a:extLst>
                <a:ext uri="{FF2B5EF4-FFF2-40B4-BE49-F238E27FC236}">
                  <a16:creationId xmlns:a16="http://schemas.microsoft.com/office/drawing/2014/main" id="{4AF45667-F322-2644-018D-C9923E4A5C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4707" y="5590093"/>
              <a:ext cx="914400" cy="914400"/>
            </a:xfrm>
            <a:prstGeom prst="rect">
              <a:avLst/>
            </a:prstGeom>
          </p:spPr>
        </p:pic>
      </p:grpSp>
      <p:grpSp>
        <p:nvGrpSpPr>
          <p:cNvPr id="45" name="Group 44">
            <a:extLst>
              <a:ext uri="{FF2B5EF4-FFF2-40B4-BE49-F238E27FC236}">
                <a16:creationId xmlns:a16="http://schemas.microsoft.com/office/drawing/2014/main" id="{A038B874-B128-00A1-A859-D575A9F17028}"/>
              </a:ext>
            </a:extLst>
          </p:cNvPr>
          <p:cNvGrpSpPr/>
          <p:nvPr/>
        </p:nvGrpSpPr>
        <p:grpSpPr>
          <a:xfrm>
            <a:off x="661381" y="353507"/>
            <a:ext cx="10869237" cy="991744"/>
            <a:chOff x="678421" y="389990"/>
            <a:chExt cx="10869237" cy="991744"/>
          </a:xfrm>
        </p:grpSpPr>
        <p:pic>
          <p:nvPicPr>
            <p:cNvPr id="28" name="Graphic 27" descr="Airplane outline">
              <a:extLst>
                <a:ext uri="{FF2B5EF4-FFF2-40B4-BE49-F238E27FC236}">
                  <a16:creationId xmlns:a16="http://schemas.microsoft.com/office/drawing/2014/main" id="{59F2D06C-30EB-46BD-A547-68E73CDC41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113" y="389990"/>
              <a:ext cx="914400" cy="914400"/>
            </a:xfrm>
            <a:prstGeom prst="rect">
              <a:avLst/>
            </a:prstGeom>
          </p:spPr>
        </p:pic>
        <p:pic>
          <p:nvPicPr>
            <p:cNvPr id="30" name="Graphic 29" descr="Airplane with solid fill">
              <a:extLst>
                <a:ext uri="{FF2B5EF4-FFF2-40B4-BE49-F238E27FC236}">
                  <a16:creationId xmlns:a16="http://schemas.microsoft.com/office/drawing/2014/main" id="{65453601-A9C4-5443-22E5-BA117CF2FA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8421" y="389990"/>
              <a:ext cx="914400" cy="914400"/>
            </a:xfrm>
            <a:prstGeom prst="rect">
              <a:avLst/>
            </a:prstGeom>
          </p:spPr>
        </p:pic>
        <p:pic>
          <p:nvPicPr>
            <p:cNvPr id="31" name="Graphic 30" descr="Airplane outline">
              <a:extLst>
                <a:ext uri="{FF2B5EF4-FFF2-40B4-BE49-F238E27FC236}">
                  <a16:creationId xmlns:a16="http://schemas.microsoft.com/office/drawing/2014/main" id="{C5133554-2F9C-4FFC-E779-5F878E6F91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32355" y="428662"/>
              <a:ext cx="914400" cy="914400"/>
            </a:xfrm>
            <a:prstGeom prst="rect">
              <a:avLst/>
            </a:prstGeom>
          </p:spPr>
        </p:pic>
        <p:pic>
          <p:nvPicPr>
            <p:cNvPr id="32" name="Graphic 31" descr="Airplane with solid fill">
              <a:extLst>
                <a:ext uri="{FF2B5EF4-FFF2-40B4-BE49-F238E27FC236}">
                  <a16:creationId xmlns:a16="http://schemas.microsoft.com/office/drawing/2014/main" id="{C11DD2BF-C734-67C3-B1CE-F48E487AF5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3663" y="428662"/>
              <a:ext cx="914400" cy="914400"/>
            </a:xfrm>
            <a:prstGeom prst="rect">
              <a:avLst/>
            </a:prstGeom>
          </p:spPr>
        </p:pic>
        <p:pic>
          <p:nvPicPr>
            <p:cNvPr id="33" name="Graphic 32" descr="Airplane outline">
              <a:extLst>
                <a:ext uri="{FF2B5EF4-FFF2-40B4-BE49-F238E27FC236}">
                  <a16:creationId xmlns:a16="http://schemas.microsoft.com/office/drawing/2014/main" id="{0BF86D9A-F31C-E1BD-29B4-FD09CFF6D0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5443" y="389990"/>
              <a:ext cx="914400" cy="914400"/>
            </a:xfrm>
            <a:prstGeom prst="rect">
              <a:avLst/>
            </a:prstGeom>
          </p:spPr>
        </p:pic>
        <p:pic>
          <p:nvPicPr>
            <p:cNvPr id="34" name="Graphic 33" descr="Airplane with solid fill">
              <a:extLst>
                <a:ext uri="{FF2B5EF4-FFF2-40B4-BE49-F238E27FC236}">
                  <a16:creationId xmlns:a16="http://schemas.microsoft.com/office/drawing/2014/main" id="{A9680498-99AD-6D7F-71C9-BFC14EB9951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6751" y="389990"/>
              <a:ext cx="914400" cy="914400"/>
            </a:xfrm>
            <a:prstGeom prst="rect">
              <a:avLst/>
            </a:prstGeom>
          </p:spPr>
        </p:pic>
        <p:pic>
          <p:nvPicPr>
            <p:cNvPr id="35" name="Graphic 34" descr="Airplane outline">
              <a:extLst>
                <a:ext uri="{FF2B5EF4-FFF2-40B4-BE49-F238E27FC236}">
                  <a16:creationId xmlns:a16="http://schemas.microsoft.com/office/drawing/2014/main" id="{F02957CF-7662-8F33-CEAD-9667CB60DD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0685" y="428662"/>
              <a:ext cx="914400" cy="914400"/>
            </a:xfrm>
            <a:prstGeom prst="rect">
              <a:avLst/>
            </a:prstGeom>
          </p:spPr>
        </p:pic>
        <p:pic>
          <p:nvPicPr>
            <p:cNvPr id="36" name="Graphic 35" descr="Airplane with solid fill">
              <a:extLst>
                <a:ext uri="{FF2B5EF4-FFF2-40B4-BE49-F238E27FC236}">
                  <a16:creationId xmlns:a16="http://schemas.microsoft.com/office/drawing/2014/main" id="{2A6E8123-C09F-FDA0-6192-BB63F372F8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81993" y="428662"/>
              <a:ext cx="914400" cy="914400"/>
            </a:xfrm>
            <a:prstGeom prst="rect">
              <a:avLst/>
            </a:prstGeom>
          </p:spPr>
        </p:pic>
        <p:pic>
          <p:nvPicPr>
            <p:cNvPr id="41" name="Graphic 40" descr="Airplane outline">
              <a:extLst>
                <a:ext uri="{FF2B5EF4-FFF2-40B4-BE49-F238E27FC236}">
                  <a16:creationId xmlns:a16="http://schemas.microsoft.com/office/drawing/2014/main" id="{06E6394C-18ED-FF07-96EA-3D9EFCF177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98016" y="428662"/>
              <a:ext cx="914400" cy="914400"/>
            </a:xfrm>
            <a:prstGeom prst="rect">
              <a:avLst/>
            </a:prstGeom>
          </p:spPr>
        </p:pic>
        <p:pic>
          <p:nvPicPr>
            <p:cNvPr id="42" name="Graphic 41" descr="Airplane with solid fill">
              <a:extLst>
                <a:ext uri="{FF2B5EF4-FFF2-40B4-BE49-F238E27FC236}">
                  <a16:creationId xmlns:a16="http://schemas.microsoft.com/office/drawing/2014/main" id="{7B37FEE3-9ADE-7248-CF57-199B584AAF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9324" y="428662"/>
              <a:ext cx="914400" cy="914400"/>
            </a:xfrm>
            <a:prstGeom prst="rect">
              <a:avLst/>
            </a:prstGeom>
          </p:spPr>
        </p:pic>
        <p:pic>
          <p:nvPicPr>
            <p:cNvPr id="43" name="Graphic 42" descr="Airplane outline">
              <a:extLst>
                <a:ext uri="{FF2B5EF4-FFF2-40B4-BE49-F238E27FC236}">
                  <a16:creationId xmlns:a16="http://schemas.microsoft.com/office/drawing/2014/main" id="{7041FAFC-E573-7AF6-5146-931FAACC00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3258" y="467334"/>
              <a:ext cx="914400" cy="914400"/>
            </a:xfrm>
            <a:prstGeom prst="rect">
              <a:avLst/>
            </a:prstGeom>
          </p:spPr>
        </p:pic>
        <p:pic>
          <p:nvPicPr>
            <p:cNvPr id="44" name="Graphic 43" descr="Airplane with solid fill">
              <a:extLst>
                <a:ext uri="{FF2B5EF4-FFF2-40B4-BE49-F238E27FC236}">
                  <a16:creationId xmlns:a16="http://schemas.microsoft.com/office/drawing/2014/main" id="{75DC2EF9-D29C-3003-3C33-0E617A66FD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14566" y="467334"/>
              <a:ext cx="914400" cy="914400"/>
            </a:xfrm>
            <a:prstGeom prst="rect">
              <a:avLst/>
            </a:prstGeom>
          </p:spPr>
        </p:pic>
      </p:grpSp>
    </p:spTree>
    <p:extLst>
      <p:ext uri="{BB962C8B-B14F-4D97-AF65-F5344CB8AC3E}">
        <p14:creationId xmlns:p14="http://schemas.microsoft.com/office/powerpoint/2010/main" val="50999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CC6668-5F23-7D57-39EF-F28CAF5AC8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191AD2-9573-699B-1905-7B07053EC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38667A-BE56-D882-41E3-1FDDF521C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4BB9DA-EC6B-162E-34E1-A3C510234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B72FD10-54D9-3B2E-7938-7776C0AC1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92526-8180-5D9F-EB1F-C11D0207B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F5A3C-1350-5F33-EB34-C1153106D68D}"/>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Conclusion</a:t>
            </a:r>
          </a:p>
        </p:txBody>
      </p:sp>
      <p:sp>
        <p:nvSpPr>
          <p:cNvPr id="4" name="TextBox 3">
            <a:extLst>
              <a:ext uri="{FF2B5EF4-FFF2-40B4-BE49-F238E27FC236}">
                <a16:creationId xmlns:a16="http://schemas.microsoft.com/office/drawing/2014/main" id="{0843CB33-B248-5328-2926-75F6E8FAEB77}"/>
              </a:ext>
            </a:extLst>
          </p:cNvPr>
          <p:cNvSpPr txBox="1"/>
          <p:nvPr/>
        </p:nvSpPr>
        <p:spPr>
          <a:xfrm>
            <a:off x="288758" y="1645439"/>
            <a:ext cx="11223688" cy="5170646"/>
          </a:xfrm>
          <a:prstGeom prst="rect">
            <a:avLst/>
          </a:prstGeom>
          <a:noFill/>
        </p:spPr>
        <p:txBody>
          <a:bodyPr wrap="square" lIns="91440" tIns="45720" rIns="91440" bIns="45720" rtlCol="0" anchor="t">
            <a:spAutoFit/>
          </a:bodyPr>
          <a:lstStyle/>
          <a:p>
            <a:r>
              <a:rPr lang="en-GB" sz="2400" dirty="0">
                <a:latin typeface="+mj-lt"/>
                <a:ea typeface="Tahoma"/>
                <a:cs typeface="Tahoma"/>
              </a:rPr>
              <a:t>Key Takeaways:</a:t>
            </a:r>
          </a:p>
          <a:p>
            <a:pPr marL="342900" indent="-342900">
              <a:buFont typeface="Arial" panose="020B0604020202020204" pitchFamily="34" charset="0"/>
              <a:buChar char="•"/>
            </a:pPr>
            <a:r>
              <a:rPr lang="en-GB" sz="2000" dirty="0"/>
              <a:t>ANFIS achieved the </a:t>
            </a:r>
            <a:r>
              <a:rPr lang="en-GB" sz="2000" b="1" dirty="0"/>
              <a:t>BEST</a:t>
            </a:r>
            <a:r>
              <a:rPr lang="en-GB" sz="2000" dirty="0"/>
              <a:t> performance </a:t>
            </a:r>
          </a:p>
          <a:p>
            <a:pPr marL="800100" lvl="1" indent="-342900">
              <a:buFont typeface="Arial" panose="020B0604020202020204" pitchFamily="34" charset="0"/>
              <a:buChar char="•"/>
            </a:pPr>
            <a:r>
              <a:rPr lang="en-GB" sz="2000" dirty="0"/>
              <a:t>RMSE = 3.07 min, R² = 0.54</a:t>
            </a:r>
          </a:p>
          <a:p>
            <a:pPr marL="342900" indent="-342900">
              <a:buFont typeface="Arial" panose="020B0604020202020204" pitchFamily="34" charset="0"/>
              <a:buChar char="•"/>
            </a:pPr>
            <a:r>
              <a:rPr lang="en-GB" sz="2000" dirty="0"/>
              <a:t>Best balance between prediction accuracy and interpretability</a:t>
            </a:r>
          </a:p>
          <a:p>
            <a:pPr marL="342900" indent="-342900">
              <a:buFont typeface="Arial" panose="020B0604020202020204" pitchFamily="34" charset="0"/>
              <a:buChar char="•"/>
            </a:pPr>
            <a:r>
              <a:rPr lang="en-GB" sz="2000" dirty="0"/>
              <a:t>Neural Network: strong learning but limited transparency</a:t>
            </a:r>
          </a:p>
          <a:p>
            <a:pPr marL="342900" indent="-342900">
              <a:buFont typeface="Arial" panose="020B0604020202020204" pitchFamily="34" charset="0"/>
              <a:buChar char="•"/>
            </a:pPr>
            <a:r>
              <a:rPr lang="en-GB" sz="2000" dirty="0"/>
              <a:t>Linear Regression: underfits nonlinear taxi dynamics</a:t>
            </a:r>
          </a:p>
          <a:p>
            <a:endParaRPr lang="en-GB" sz="2400" dirty="0">
              <a:ea typeface="Tahoma"/>
              <a:cs typeface="Tahoma"/>
            </a:endParaRPr>
          </a:p>
          <a:p>
            <a:r>
              <a:rPr lang="en-GB" sz="2400" dirty="0">
                <a:ea typeface="Tahoma"/>
                <a:cs typeface="Tahoma"/>
              </a:rPr>
              <a:t>How this Study Benefits:</a:t>
            </a:r>
            <a:endParaRPr lang="en-GB" dirty="0">
              <a:latin typeface="+mj-lt"/>
              <a:ea typeface="Tahoma"/>
              <a:cs typeface="Tahoma"/>
            </a:endParaRPr>
          </a:p>
          <a:p>
            <a:pPr marL="285750" indent="-285750">
              <a:buFont typeface="Arial"/>
              <a:buChar char="•"/>
            </a:pPr>
            <a:r>
              <a:rPr lang="en-GB" sz="2000" dirty="0">
                <a:latin typeface="+mj-lt"/>
                <a:ea typeface="Tahoma"/>
                <a:cs typeface="Tahoma"/>
              </a:rPr>
              <a:t>The growing global air traffic increases pressure on airport airside efficiency </a:t>
            </a:r>
          </a:p>
          <a:p>
            <a:pPr marL="285750" indent="-285750">
              <a:buFont typeface="Arial"/>
              <a:buChar char="•"/>
            </a:pPr>
            <a:r>
              <a:rPr lang="en-GB" sz="2000" dirty="0">
                <a:latin typeface="+mj-lt"/>
                <a:ea typeface="Tahoma"/>
                <a:cs typeface="Tahoma"/>
              </a:rPr>
              <a:t>Taxi time is a key operational variable influenced by congestion and airport geometry</a:t>
            </a:r>
          </a:p>
          <a:p>
            <a:pPr marL="285750" indent="-285750">
              <a:buFont typeface="Arial"/>
              <a:buChar char="•"/>
            </a:pPr>
            <a:r>
              <a:rPr lang="en-GB" sz="2000" dirty="0">
                <a:latin typeface="+mj-lt"/>
                <a:ea typeface="Tahoma"/>
                <a:cs typeface="Tahoma"/>
              </a:rPr>
              <a:t>Accurate prediction supports:</a:t>
            </a:r>
          </a:p>
          <a:p>
            <a:pPr marL="742950" lvl="1" indent="-285750">
              <a:buFont typeface="Arial"/>
              <a:buChar char="•"/>
            </a:pPr>
            <a:r>
              <a:rPr lang="en-GB" sz="2000" dirty="0">
                <a:latin typeface="+mj-lt"/>
                <a:ea typeface="Tahoma"/>
                <a:cs typeface="Tahoma"/>
              </a:rPr>
              <a:t> capacity planning </a:t>
            </a:r>
          </a:p>
          <a:p>
            <a:pPr marL="742950" lvl="1" indent="-285750">
              <a:buFont typeface="Arial"/>
              <a:buChar char="•"/>
            </a:pPr>
            <a:r>
              <a:rPr lang="en-GB" sz="2000" dirty="0">
                <a:latin typeface="+mj-lt"/>
                <a:ea typeface="Tahoma"/>
                <a:cs typeface="Tahoma"/>
              </a:rPr>
              <a:t>operational optimisation</a:t>
            </a:r>
          </a:p>
          <a:p>
            <a:pPr marL="285750" indent="-285750">
              <a:buFont typeface="Arial"/>
              <a:buChar char="•"/>
            </a:pPr>
            <a:r>
              <a:rPr lang="en-GB" sz="2000" dirty="0">
                <a:latin typeface="+mj-lt"/>
                <a:ea typeface="Tahoma"/>
                <a:cs typeface="Tahoma"/>
              </a:rPr>
              <a:t>High dimensional operational data was reduced using PCA</a:t>
            </a:r>
          </a:p>
          <a:p>
            <a:pPr marL="285750" indent="-285750">
              <a:buFont typeface="Arial"/>
              <a:buChar char="•"/>
            </a:pPr>
            <a:r>
              <a:rPr lang="en-GB" sz="2000" dirty="0">
                <a:latin typeface="+mj-lt"/>
                <a:ea typeface="Tahoma"/>
                <a:cs typeface="Tahoma"/>
              </a:rPr>
              <a:t>The three models evaluated: Linear Regression, Neural Network, and ANFIS</a:t>
            </a:r>
            <a:endParaRPr lang="en-GB" sz="2000" dirty="0">
              <a:latin typeface="+mj-lt"/>
              <a:ea typeface="Tahoma" panose="020B0604030504040204" pitchFamily="34" charset="0"/>
              <a:cs typeface="Tahoma" panose="020B0604030504040204" pitchFamily="34" charset="0"/>
            </a:endParaRPr>
          </a:p>
          <a:p>
            <a:pPr marL="285750" indent="-285750">
              <a:buFont typeface="Arial"/>
              <a:buChar char="•"/>
            </a:pPr>
            <a:endParaRPr lang="en-GB" dirty="0">
              <a:latin typeface="+mj-lt"/>
              <a:ea typeface="Tahoma" panose="020B0604030504040204" pitchFamily="34" charset="0"/>
              <a:cs typeface="Tahoma" panose="020B0604030504040204" pitchFamily="34" charset="0"/>
            </a:endParaRPr>
          </a:p>
        </p:txBody>
      </p:sp>
      <p:pic>
        <p:nvPicPr>
          <p:cNvPr id="25" name="Audio 24">
            <a:extLst>
              <a:ext uri="{FF2B5EF4-FFF2-40B4-BE49-F238E27FC236}">
                <a16:creationId xmlns:a16="http://schemas.microsoft.com/office/drawing/2014/main" id="{9D0836E7-40BF-9CB9-2C43-58FEE9A363D4}"/>
              </a:ext>
            </a:extLst>
          </p:cNvPr>
          <p:cNvPicPr>
            <a:picLocks noChangeAspect="1"/>
          </p:cNvPicPr>
          <p:nvPr>
            <a:audioFile r:link="rId1"/>
            <p:extLst>
              <p:ext uri="{DAA4B4D4-6D71-4841-9C94-3DE7FCFB9230}">
                <p14:media xmlns:p14="http://schemas.microsoft.com/office/powerpoint/2010/main" r:embed="rId2">
                  <p14:trim st="1516.0614"/>
                </p14:media>
              </p:ext>
            </p:extLst>
          </p:nvPr>
        </p:nvPicPr>
        <p:blipFill>
          <a:blip r:embed="rId5"/>
          <a:stretch>
            <a:fillRect/>
          </a:stretch>
        </p:blipFill>
        <p:spPr>
          <a:xfrm>
            <a:off x="10988404" y="5750662"/>
            <a:ext cx="812800" cy="812800"/>
          </a:xfrm>
          <a:prstGeom prst="ellipse">
            <a:avLst/>
          </a:prstGeom>
          <a:solidFill>
            <a:schemeClr val="bg1">
              <a:lumMod val="75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948769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21FC66-ED7D-D054-C096-B374AFE1C80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FBBC-116A-7877-E229-D2CCF699CCFC}"/>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Introduction</a:t>
            </a:r>
          </a:p>
        </p:txBody>
      </p:sp>
      <p:sp>
        <p:nvSpPr>
          <p:cNvPr id="4" name="TextBox 3">
            <a:extLst>
              <a:ext uri="{FF2B5EF4-FFF2-40B4-BE49-F238E27FC236}">
                <a16:creationId xmlns:a16="http://schemas.microsoft.com/office/drawing/2014/main" id="{9680D984-03A3-009C-8F1D-C90C6234523C}"/>
              </a:ext>
            </a:extLst>
          </p:cNvPr>
          <p:cNvSpPr txBox="1"/>
          <p:nvPr/>
        </p:nvSpPr>
        <p:spPr>
          <a:xfrm>
            <a:off x="459350" y="2960179"/>
            <a:ext cx="11223688" cy="2215991"/>
          </a:xfrm>
          <a:prstGeom prst="rect">
            <a:avLst/>
          </a:prstGeom>
          <a:noFill/>
        </p:spPr>
        <p:txBody>
          <a:bodyPr wrap="square" lIns="91440" tIns="45720" rIns="91440" bIns="45720" rtlCol="0" anchor="t">
            <a:spAutoFit/>
          </a:bodyPr>
          <a:lstStyle/>
          <a:p>
            <a:pPr marL="285750" indent="-285750">
              <a:buFont typeface="Arial"/>
              <a:buChar char="•"/>
            </a:pPr>
            <a:r>
              <a:rPr lang="en-GB" sz="2000" dirty="0">
                <a:latin typeface="+mj-lt"/>
                <a:ea typeface="Tahoma"/>
                <a:cs typeface="Tahoma"/>
              </a:rPr>
              <a:t>The growing global air traffic increases pressure on airport airside efficiency </a:t>
            </a:r>
          </a:p>
          <a:p>
            <a:pPr marL="285750" indent="-285750">
              <a:buFont typeface="Arial"/>
              <a:buChar char="•"/>
            </a:pPr>
            <a:r>
              <a:rPr lang="en-GB" sz="2000" dirty="0">
                <a:latin typeface="+mj-lt"/>
                <a:ea typeface="Tahoma"/>
                <a:cs typeface="Tahoma"/>
              </a:rPr>
              <a:t>Taxi time is a key operational variable influenced by congestion and airport geometry</a:t>
            </a:r>
          </a:p>
          <a:p>
            <a:pPr marL="285750" indent="-285750">
              <a:buFont typeface="Arial"/>
              <a:buChar char="•"/>
            </a:pPr>
            <a:r>
              <a:rPr lang="en-GB" sz="2000" dirty="0">
                <a:latin typeface="+mj-lt"/>
                <a:ea typeface="Tahoma"/>
                <a:cs typeface="Tahoma"/>
              </a:rPr>
              <a:t>Accurate prediction  supports capacity planning and operational optimisation</a:t>
            </a:r>
          </a:p>
          <a:p>
            <a:pPr marL="285750" indent="-285750">
              <a:buFont typeface="Arial"/>
              <a:buChar char="•"/>
            </a:pPr>
            <a:r>
              <a:rPr lang="en-GB" sz="2000" dirty="0">
                <a:latin typeface="+mj-lt"/>
                <a:ea typeface="Tahoma"/>
                <a:cs typeface="Tahoma"/>
              </a:rPr>
              <a:t>The case study covered here is Manchester International Airport (MAN) </a:t>
            </a:r>
          </a:p>
          <a:p>
            <a:pPr marL="285750" indent="-285750">
              <a:buFont typeface="Arial"/>
              <a:buChar char="•"/>
            </a:pPr>
            <a:r>
              <a:rPr lang="en-GB" sz="2000" dirty="0">
                <a:latin typeface="+mj-lt"/>
                <a:ea typeface="Tahoma"/>
                <a:cs typeface="Tahoma"/>
              </a:rPr>
              <a:t>The high dimensional operational data was reduced using PCA</a:t>
            </a:r>
          </a:p>
          <a:p>
            <a:pPr marL="285750" indent="-285750">
              <a:buFont typeface="Arial"/>
              <a:buChar char="•"/>
            </a:pPr>
            <a:r>
              <a:rPr lang="en-GB" sz="2000" dirty="0">
                <a:latin typeface="+mj-lt"/>
                <a:ea typeface="Tahoma"/>
                <a:cs typeface="Tahoma"/>
              </a:rPr>
              <a:t>The three models evaluated: Linear Regression, Neural Network, and ANFIS</a:t>
            </a:r>
            <a:endParaRPr lang="en-GB" sz="2000" dirty="0">
              <a:latin typeface="+mj-lt"/>
              <a:ea typeface="Tahoma" panose="020B0604030504040204" pitchFamily="34" charset="0"/>
              <a:cs typeface="Tahoma" panose="020B0604030504040204" pitchFamily="34" charset="0"/>
            </a:endParaRPr>
          </a:p>
          <a:p>
            <a:pPr marL="285750" indent="-285750">
              <a:buFont typeface="Arial"/>
              <a:buChar char="•"/>
            </a:pPr>
            <a:endParaRPr lang="en-GB" dirty="0">
              <a:latin typeface="+mj-lt"/>
              <a:ea typeface="Tahoma" panose="020B0604030504040204" pitchFamily="34" charset="0"/>
              <a:cs typeface="Tahoma" panose="020B0604030504040204" pitchFamily="34" charset="0"/>
            </a:endParaRPr>
          </a:p>
        </p:txBody>
      </p:sp>
      <p:pic>
        <p:nvPicPr>
          <p:cNvPr id="3" name="IntroMLAI">
            <a:hlinkClick r:id="" action="ppaction://media"/>
            <a:extLst>
              <a:ext uri="{FF2B5EF4-FFF2-40B4-BE49-F238E27FC236}">
                <a16:creationId xmlns:a16="http://schemas.microsoft.com/office/drawing/2014/main" id="{5A41373F-E9DB-B277-0E8C-33F15CA545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7300" y="3497466"/>
            <a:ext cx="730250" cy="730250"/>
          </a:xfrm>
          <a:prstGeom prst="rect">
            <a:avLst/>
          </a:prstGeom>
        </p:spPr>
      </p:pic>
    </p:spTree>
    <p:extLst>
      <p:ext uri="{BB962C8B-B14F-4D97-AF65-F5344CB8AC3E}">
        <p14:creationId xmlns:p14="http://schemas.microsoft.com/office/powerpoint/2010/main" val="761754982"/>
      </p:ext>
    </p:extLst>
  </p:cSld>
  <p:clrMapOvr>
    <a:masterClrMapping/>
  </p:clrMapOvr>
  <mc:AlternateContent xmlns:mc="http://schemas.openxmlformats.org/markup-compatibility/2006">
    <mc:Choice xmlns:p14="http://schemas.microsoft.com/office/powerpoint/2010/main" Requires="p14">
      <p:transition spd="slow" p14:dur="2000" advTm="22227"/>
    </mc:Choice>
    <mc:Fallback>
      <p:transition spd="slow" advTm="22227"/>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06"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21FC66-ED7D-D054-C096-B374AFE1C80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FBBC-116A-7877-E229-D2CCF699CCFC}"/>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Data Pre-Processing</a:t>
            </a:r>
          </a:p>
        </p:txBody>
      </p:sp>
      <p:pic>
        <p:nvPicPr>
          <p:cNvPr id="5" name="Picture 4" descr="A screenshot of a computer&#10;&#10;AI-generated content may be incorrect.">
            <a:extLst>
              <a:ext uri="{FF2B5EF4-FFF2-40B4-BE49-F238E27FC236}">
                <a16:creationId xmlns:a16="http://schemas.microsoft.com/office/drawing/2014/main" id="{B9FFC528-32E8-87CC-291F-47CF22A988C5}"/>
              </a:ext>
            </a:extLst>
          </p:cNvPr>
          <p:cNvPicPr>
            <a:picLocks noChangeAspect="1"/>
          </p:cNvPicPr>
          <p:nvPr/>
        </p:nvPicPr>
        <p:blipFill>
          <a:blip r:embed="rId5"/>
          <a:stretch>
            <a:fillRect/>
          </a:stretch>
        </p:blipFill>
        <p:spPr>
          <a:xfrm>
            <a:off x="-16042" y="1590661"/>
            <a:ext cx="12192000" cy="3208421"/>
          </a:xfrm>
          <a:prstGeom prst="rect">
            <a:avLst/>
          </a:prstGeom>
        </p:spPr>
      </p:pic>
      <p:sp>
        <p:nvSpPr>
          <p:cNvPr id="6" name="TextBox 5">
            <a:extLst>
              <a:ext uri="{FF2B5EF4-FFF2-40B4-BE49-F238E27FC236}">
                <a16:creationId xmlns:a16="http://schemas.microsoft.com/office/drawing/2014/main" id="{6B09F02A-FA56-BB9C-0A57-86D7180C0D6C}"/>
              </a:ext>
            </a:extLst>
          </p:cNvPr>
          <p:cNvSpPr txBox="1"/>
          <p:nvPr/>
        </p:nvSpPr>
        <p:spPr>
          <a:xfrm>
            <a:off x="288758" y="4973053"/>
            <a:ext cx="3304674"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ea typeface="Tahoma" panose="020B0604030504040204" pitchFamily="34" charset="0"/>
                <a:cs typeface="Tahoma" panose="020B0604030504040204" pitchFamily="34" charset="0"/>
              </a:rPr>
              <a:t>‘id’ and ‘</a:t>
            </a:r>
            <a:r>
              <a:rPr lang="en-GB" dirty="0" err="1">
                <a:latin typeface="+mj-lt"/>
                <a:ea typeface="Tahoma" panose="020B0604030504040204" pitchFamily="34" charset="0"/>
                <a:cs typeface="Tahoma" panose="020B0604030504040204" pitchFamily="34" charset="0"/>
              </a:rPr>
              <a:t>rwy</a:t>
            </a:r>
            <a:r>
              <a:rPr lang="en-GB" dirty="0">
                <a:latin typeface="+mj-lt"/>
                <a:ea typeface="Tahoma" panose="020B0604030504040204" pitchFamily="34" charset="0"/>
                <a:cs typeface="Tahoma" panose="020B0604030504040204" pitchFamily="34" charset="0"/>
              </a:rPr>
              <a:t>’ non-numerical features do not contribute to variance</a:t>
            </a:r>
          </a:p>
          <a:p>
            <a:pPr marL="285750" indent="-285750">
              <a:buFont typeface="Arial" panose="020B0604020202020204" pitchFamily="34" charset="0"/>
              <a:buChar char="•"/>
            </a:pPr>
            <a:r>
              <a:rPr lang="en-GB" dirty="0">
                <a:latin typeface="+mj-lt"/>
                <a:ea typeface="Tahoma" panose="020B0604030504040204" pitchFamily="34" charset="0"/>
                <a:cs typeface="Tahoma" panose="020B0604030504040204" pitchFamily="34" charset="0"/>
              </a:rPr>
              <a:t>‘type’ can be converted to a numerical feature</a:t>
            </a:r>
          </a:p>
        </p:txBody>
      </p:sp>
      <p:sp>
        <p:nvSpPr>
          <p:cNvPr id="7" name="TextBox 6">
            <a:extLst>
              <a:ext uri="{FF2B5EF4-FFF2-40B4-BE49-F238E27FC236}">
                <a16:creationId xmlns:a16="http://schemas.microsoft.com/office/drawing/2014/main" id="{7DC14801-CEA5-950D-DED9-7E93CB7F3215}"/>
              </a:ext>
            </a:extLst>
          </p:cNvPr>
          <p:cNvSpPr txBox="1"/>
          <p:nvPr/>
        </p:nvSpPr>
        <p:spPr>
          <a:xfrm>
            <a:off x="4057650" y="4951378"/>
            <a:ext cx="4233109" cy="1477328"/>
          </a:xfrm>
          <a:prstGeom prst="rect">
            <a:avLst/>
          </a:prstGeom>
          <a:noFill/>
        </p:spPr>
        <p:txBody>
          <a:bodyPr wrap="square" rtlCol="0">
            <a:spAutoFit/>
          </a:bodyPr>
          <a:lstStyle/>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1.5 * IQR method was used to eliminate outliers</a:t>
            </a:r>
          </a:p>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Only used on continuous features, not categorical features</a:t>
            </a:r>
          </a:p>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Rows with null values were eliminated</a:t>
            </a:r>
          </a:p>
        </p:txBody>
      </p:sp>
      <p:sp>
        <p:nvSpPr>
          <p:cNvPr id="9" name="TextBox 8">
            <a:extLst>
              <a:ext uri="{FF2B5EF4-FFF2-40B4-BE49-F238E27FC236}">
                <a16:creationId xmlns:a16="http://schemas.microsoft.com/office/drawing/2014/main" id="{22DB7200-F252-043A-FF72-577C1D096F41}"/>
              </a:ext>
            </a:extLst>
          </p:cNvPr>
          <p:cNvSpPr txBox="1"/>
          <p:nvPr/>
        </p:nvSpPr>
        <p:spPr>
          <a:xfrm>
            <a:off x="8754977" y="4973053"/>
            <a:ext cx="3304674" cy="646331"/>
          </a:xfrm>
          <a:prstGeom prst="rect">
            <a:avLst/>
          </a:prstGeom>
          <a:noFill/>
        </p:spPr>
        <p:txBody>
          <a:bodyPr wrap="square" rtlCol="0">
            <a:spAutoFit/>
          </a:bodyPr>
          <a:lstStyle/>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‘angle error’ feature was removed as it had no variance </a:t>
            </a:r>
          </a:p>
        </p:txBody>
      </p:sp>
      <p:pic>
        <p:nvPicPr>
          <p:cNvPr id="3" name="Data Pre-Processing">
            <a:hlinkClick r:id="" action="ppaction://media"/>
            <a:extLst>
              <a:ext uri="{FF2B5EF4-FFF2-40B4-BE49-F238E27FC236}">
                <a16:creationId xmlns:a16="http://schemas.microsoft.com/office/drawing/2014/main" id="{0EA335E7-0A3F-76DD-520D-75E74F0009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36579" y="5933892"/>
            <a:ext cx="609600" cy="609600"/>
          </a:xfrm>
          <a:prstGeom prst="rect">
            <a:avLst/>
          </a:prstGeom>
        </p:spPr>
      </p:pic>
    </p:spTree>
    <p:extLst>
      <p:ext uri="{BB962C8B-B14F-4D97-AF65-F5344CB8AC3E}">
        <p14:creationId xmlns:p14="http://schemas.microsoft.com/office/powerpoint/2010/main" val="139301253"/>
      </p:ext>
    </p:extLst>
  </p:cSld>
  <p:clrMapOvr>
    <a:masterClrMapping/>
  </p:clrMapOvr>
  <mc:AlternateContent xmlns:mc="http://schemas.openxmlformats.org/markup-compatibility/2006" xmlns:p14="http://schemas.microsoft.com/office/powerpoint/2010/main">
    <mc:Choice Requires="p14">
      <p:transition spd="slow" p14:dur="2000" advTm="22227"/>
    </mc:Choice>
    <mc:Fallback xmlns="">
      <p:transition spd="slow" advTm="22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088430-D7EE-0BC3-3269-EFBB5DAEF3C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D59E07-6AE3-4299-4AD6-DE9ECAA5E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443E9A-D943-CF3F-47BF-CE65EF60F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30662C-FD47-83AB-5039-FB3C10FC2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FA625B-A244-4CB9-6698-D6D5B1CFF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1F3116-E2B8-826D-B632-A19C3B889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F9099-1046-A178-6F47-B8E409F1DC6C}"/>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Principal Component Selection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9B72BA-4A03-87DF-18D8-FF6DBF135C31}"/>
                  </a:ext>
                </a:extLst>
              </p:cNvPr>
              <p:cNvSpPr txBox="1"/>
              <p:nvPr/>
            </p:nvSpPr>
            <p:spPr>
              <a:xfrm>
                <a:off x="-1106905" y="1884947"/>
                <a:ext cx="6096000" cy="7389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𝐸𝑥𝑝𝑙𝑎𝑖𝑛𝑒𝑑</m:t>
                      </m:r>
                      <m:r>
                        <a:rPr lang="en-GB" i="0">
                          <a:latin typeface="Cambria Math" panose="02040503050406030204" pitchFamily="18" charset="0"/>
                        </a:rPr>
                        <m:t> </m:t>
                      </m:r>
                      <m:r>
                        <a:rPr lang="en-GB" i="1">
                          <a:latin typeface="Cambria Math" panose="02040503050406030204" pitchFamily="18" charset="0"/>
                        </a:rPr>
                        <m:t>𝑉𝑎𝑟𝑖𝑎𝑛𝑐𝑒</m:t>
                      </m:r>
                      <m:r>
                        <a:rPr lang="en-GB" i="0">
                          <a:latin typeface="Cambria Math" panose="02040503050406030204" pitchFamily="18" charset="0"/>
                        </a:rPr>
                        <m:t>= </m:t>
                      </m:r>
                      <m:f>
                        <m:fPr>
                          <m:ctrlPr>
                            <a:rPr lang="en-GB" i="1">
                              <a:latin typeface="Cambria Math" panose="02040503050406030204" pitchFamily="18" charset="0"/>
                            </a:rPr>
                          </m:ctrlPr>
                        </m:fPr>
                        <m:num>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1">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𝜆</m:t>
                                  </m:r>
                                </m:e>
                                <m:sub>
                                  <m:r>
                                    <a:rPr lang="en-GB" i="1">
                                      <a:latin typeface="Cambria Math" panose="02040503050406030204" pitchFamily="18" charset="0"/>
                                    </a:rPr>
                                    <m:t>𝑖</m:t>
                                  </m:r>
                                </m:sub>
                              </m:sSub>
                            </m:e>
                          </m:nary>
                        </m:num>
                        <m:den>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1">
                                  <a:latin typeface="Cambria Math" panose="02040503050406030204" pitchFamily="18" charset="0"/>
                                </a:rPr>
                                <m:t>𝑁</m:t>
                              </m:r>
                            </m:sup>
                            <m:e>
                              <m:sSub>
                                <m:sSubPr>
                                  <m:ctrlPr>
                                    <a:rPr lang="en-GB" i="1">
                                      <a:latin typeface="Cambria Math" panose="02040503050406030204" pitchFamily="18" charset="0"/>
                                    </a:rPr>
                                  </m:ctrlPr>
                                </m:sSubPr>
                                <m:e>
                                  <m:r>
                                    <a:rPr lang="en-GB" i="1">
                                      <a:latin typeface="Cambria Math" panose="02040503050406030204" pitchFamily="18" charset="0"/>
                                    </a:rPr>
                                    <m:t>𝜆</m:t>
                                  </m:r>
                                </m:e>
                                <m:sub>
                                  <m:r>
                                    <a:rPr lang="en-GB" i="1">
                                      <a:latin typeface="Cambria Math" panose="02040503050406030204" pitchFamily="18" charset="0"/>
                                    </a:rPr>
                                    <m:t>𝑖</m:t>
                                  </m:r>
                                </m:sub>
                              </m:sSub>
                            </m:e>
                          </m:nary>
                        </m:den>
                      </m:f>
                    </m:oMath>
                  </m:oMathPara>
                </a14:m>
                <a:endParaRPr lang="en-GB">
                  <a:latin typeface="+mj-lt"/>
                </a:endParaRPr>
              </a:p>
            </p:txBody>
          </p:sp>
        </mc:Choice>
        <mc:Fallback xmlns="">
          <p:sp>
            <p:nvSpPr>
              <p:cNvPr id="4" name="TextBox 3">
                <a:extLst>
                  <a:ext uri="{FF2B5EF4-FFF2-40B4-BE49-F238E27FC236}">
                    <a16:creationId xmlns:a16="http://schemas.microsoft.com/office/drawing/2014/main" id="{F89B72BA-4A03-87DF-18D8-FF6DBF135C31}"/>
                  </a:ext>
                </a:extLst>
              </p:cNvPr>
              <p:cNvSpPr txBox="1">
                <a:spLocks noRot="1" noChangeAspect="1" noMove="1" noResize="1" noEditPoints="1" noAdjustHandles="1" noChangeArrowheads="1" noChangeShapeType="1" noTextEdit="1"/>
              </p:cNvSpPr>
              <p:nvPr/>
            </p:nvSpPr>
            <p:spPr>
              <a:xfrm>
                <a:off x="-1106905" y="1884947"/>
                <a:ext cx="6096000" cy="7389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C70336-5E62-6EE7-B951-BAF332D6C09D}"/>
                  </a:ext>
                </a:extLst>
              </p:cNvPr>
              <p:cNvSpPr txBox="1"/>
              <p:nvPr/>
            </p:nvSpPr>
            <p:spPr>
              <a:xfrm>
                <a:off x="-1383631" y="2615596"/>
                <a:ext cx="6649452" cy="8800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1" i="1" smtClean="0">
                              <a:latin typeface="Cambria Math" panose="02040503050406030204" pitchFamily="18" charset="0"/>
                            </a:rPr>
                          </m:ctrlPr>
                        </m:dPr>
                        <m:e>
                          <m:r>
                            <a:rPr lang="en-GB" b="1" i="1">
                              <a:latin typeface="Cambria Math" panose="02040503050406030204" pitchFamily="18" charset="0"/>
                            </a:rPr>
                            <m:t>𝒙</m:t>
                          </m:r>
                          <m:r>
                            <a:rPr lang="en-GB" b="0" i="0">
                              <a:latin typeface="Cambria Math" panose="02040503050406030204" pitchFamily="18" charset="0"/>
                            </a:rPr>
                            <m:t>− </m:t>
                          </m:r>
                          <m:acc>
                            <m:accPr>
                              <m:chr m:val="̂"/>
                              <m:ctrlPr>
                                <a:rPr lang="en-GB" b="0" i="1">
                                  <a:latin typeface="Cambria Math" panose="02040503050406030204" pitchFamily="18" charset="0"/>
                                </a:rPr>
                              </m:ctrlPr>
                            </m:accPr>
                            <m:e>
                              <m:r>
                                <a:rPr lang="en-GB" b="1" i="1">
                                  <a:latin typeface="Cambria Math" panose="02040503050406030204" pitchFamily="18" charset="0"/>
                                </a:rPr>
                                <m:t>𝒙</m:t>
                              </m:r>
                            </m:e>
                          </m:acc>
                        </m:e>
                      </m:d>
                      <m:r>
                        <a:rPr lang="en-GB" b="0" i="0">
                          <a:latin typeface="Cambria Math" panose="02040503050406030204" pitchFamily="18" charset="0"/>
                        </a:rPr>
                        <m:t>= </m:t>
                      </m:r>
                      <m:f>
                        <m:fPr>
                          <m:ctrlPr>
                            <a:rPr lang="en-GB" b="0" i="1">
                              <a:latin typeface="Cambria Math" panose="02040503050406030204" pitchFamily="18" charset="0"/>
                            </a:rPr>
                          </m:ctrlPr>
                        </m:fPr>
                        <m:num>
                          <m:r>
                            <a:rPr lang="en-GB" b="0" i="0">
                              <a:latin typeface="Cambria Math" panose="02040503050406030204" pitchFamily="18" charset="0"/>
                            </a:rPr>
                            <m:t>1</m:t>
                          </m:r>
                        </m:num>
                        <m:den>
                          <m:r>
                            <a:rPr lang="en-GB" b="0" i="0">
                              <a:latin typeface="Cambria Math" panose="02040503050406030204" pitchFamily="18" charset="0"/>
                            </a:rPr>
                            <m:t>2</m:t>
                          </m:r>
                        </m:den>
                      </m:f>
                      <m:r>
                        <a:rPr lang="en-GB" b="0" i="0">
                          <a:latin typeface="Cambria Math" panose="02040503050406030204" pitchFamily="18" charset="0"/>
                        </a:rPr>
                        <m:t> </m:t>
                      </m:r>
                      <m:nary>
                        <m:naryPr>
                          <m:chr m:val="∑"/>
                          <m:limLoc m:val="undOvr"/>
                          <m:ctrlPr>
                            <a:rPr lang="en-GB" b="0" i="1">
                              <a:latin typeface="Cambria Math" panose="02040503050406030204" pitchFamily="18" charset="0"/>
                            </a:rPr>
                          </m:ctrlPr>
                        </m:naryPr>
                        <m:sub>
                          <m:r>
                            <a:rPr lang="en-GB" b="0" i="1">
                              <a:latin typeface="Cambria Math" panose="02040503050406030204" pitchFamily="18" charset="0"/>
                            </a:rPr>
                            <m:t>𝑖</m:t>
                          </m:r>
                          <m:r>
                            <a:rPr lang="en-GB" b="0" i="0">
                              <a:latin typeface="Cambria Math" panose="02040503050406030204" pitchFamily="18" charset="0"/>
                            </a:rPr>
                            <m:t>=</m:t>
                          </m:r>
                          <m:r>
                            <a:rPr lang="en-GB" b="0" i="1">
                              <a:latin typeface="Cambria Math" panose="02040503050406030204" pitchFamily="18" charset="0"/>
                            </a:rPr>
                            <m:t>𝐾</m:t>
                          </m:r>
                          <m:r>
                            <a:rPr lang="en-GB" b="0" i="0">
                              <a:latin typeface="Cambria Math" panose="02040503050406030204" pitchFamily="18" charset="0"/>
                            </a:rPr>
                            <m:t>+1</m:t>
                          </m:r>
                        </m:sub>
                        <m:sup>
                          <m:r>
                            <a:rPr lang="en-GB" b="0" i="1">
                              <a:latin typeface="Cambria Math" panose="02040503050406030204" pitchFamily="18" charset="0"/>
                            </a:rPr>
                            <m:t>𝑁</m:t>
                          </m:r>
                        </m:sup>
                        <m:e>
                          <m:sSub>
                            <m:sSubPr>
                              <m:ctrlPr>
                                <a:rPr lang="en-GB" b="0" i="1">
                                  <a:latin typeface="Cambria Math" panose="02040503050406030204" pitchFamily="18" charset="0"/>
                                </a:rPr>
                              </m:ctrlPr>
                            </m:sSubPr>
                            <m:e>
                              <m:r>
                                <a:rPr lang="en-GB" b="0" i="1">
                                  <a:latin typeface="Cambria Math" panose="02040503050406030204" pitchFamily="18" charset="0"/>
                                </a:rPr>
                                <m:t>𝜆</m:t>
                              </m:r>
                            </m:e>
                            <m:sub>
                              <m:r>
                                <a:rPr lang="en-GB" b="0" i="1">
                                  <a:latin typeface="Cambria Math" panose="02040503050406030204" pitchFamily="18" charset="0"/>
                                </a:rPr>
                                <m:t>𝑖</m:t>
                              </m:r>
                            </m:sub>
                          </m:sSub>
                        </m:e>
                      </m:nary>
                    </m:oMath>
                  </m:oMathPara>
                </a14:m>
                <a:endParaRPr lang="en-GB">
                  <a:latin typeface="+mj-lt"/>
                </a:endParaRPr>
              </a:p>
            </p:txBody>
          </p:sp>
        </mc:Choice>
        <mc:Fallback xmlns="">
          <p:sp>
            <p:nvSpPr>
              <p:cNvPr id="13" name="TextBox 12">
                <a:extLst>
                  <a:ext uri="{FF2B5EF4-FFF2-40B4-BE49-F238E27FC236}">
                    <a16:creationId xmlns:a16="http://schemas.microsoft.com/office/drawing/2014/main" id="{D6C70336-5E62-6EE7-B951-BAF332D6C09D}"/>
                  </a:ext>
                </a:extLst>
              </p:cNvPr>
              <p:cNvSpPr txBox="1">
                <a:spLocks noRot="1" noChangeAspect="1" noMove="1" noResize="1" noEditPoints="1" noAdjustHandles="1" noChangeArrowheads="1" noChangeShapeType="1" noTextEdit="1"/>
              </p:cNvSpPr>
              <p:nvPr/>
            </p:nvSpPr>
            <p:spPr>
              <a:xfrm>
                <a:off x="-1383631" y="2615596"/>
                <a:ext cx="6649452" cy="880049"/>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E9A856B-0E54-A7D0-1A94-69BBCDEB71C9}"/>
              </a:ext>
            </a:extLst>
          </p:cNvPr>
          <p:cNvPicPr>
            <a:picLocks noChangeAspect="1"/>
          </p:cNvPicPr>
          <p:nvPr/>
        </p:nvPicPr>
        <p:blipFill>
          <a:blip r:embed="rId7"/>
          <a:srcRect r="38211"/>
          <a:stretch>
            <a:fillRect/>
          </a:stretch>
        </p:blipFill>
        <p:spPr>
          <a:xfrm>
            <a:off x="164387" y="3843864"/>
            <a:ext cx="5323365" cy="1701772"/>
          </a:xfrm>
          <a:prstGeom prst="rect">
            <a:avLst/>
          </a:prstGeom>
        </p:spPr>
      </p:pic>
      <p:pic>
        <p:nvPicPr>
          <p:cNvPr id="18" name="Picture 17" descr="A graph with green lines&#10;&#10;AI-generated content may be incorrect.">
            <a:extLst>
              <a:ext uri="{FF2B5EF4-FFF2-40B4-BE49-F238E27FC236}">
                <a16:creationId xmlns:a16="http://schemas.microsoft.com/office/drawing/2014/main" id="{AFF17FB5-E02C-FC58-E1A3-245132AFC0CD}"/>
              </a:ext>
            </a:extLst>
          </p:cNvPr>
          <p:cNvPicPr>
            <a:picLocks noChangeAspect="1"/>
          </p:cNvPicPr>
          <p:nvPr/>
        </p:nvPicPr>
        <p:blipFill>
          <a:blip r:embed="rId8"/>
          <a:stretch>
            <a:fillRect/>
          </a:stretch>
        </p:blipFill>
        <p:spPr>
          <a:xfrm>
            <a:off x="5841787" y="1600646"/>
            <a:ext cx="6240622" cy="3661165"/>
          </a:xfrm>
          <a:prstGeom prst="rect">
            <a:avLst/>
          </a:prstGeom>
        </p:spPr>
      </p:pic>
      <p:sp>
        <p:nvSpPr>
          <p:cNvPr id="19" name="TextBox 18">
            <a:extLst>
              <a:ext uri="{FF2B5EF4-FFF2-40B4-BE49-F238E27FC236}">
                <a16:creationId xmlns:a16="http://schemas.microsoft.com/office/drawing/2014/main" id="{D61D793B-A449-AD1B-A5F6-887272237CC2}"/>
              </a:ext>
            </a:extLst>
          </p:cNvPr>
          <p:cNvSpPr txBox="1"/>
          <p:nvPr/>
        </p:nvSpPr>
        <p:spPr>
          <a:xfrm>
            <a:off x="6210908" y="5545636"/>
            <a:ext cx="5323365"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latin typeface="+mj-lt"/>
                <a:ea typeface="Tahoma"/>
                <a:cs typeface="Tahoma"/>
              </a:rPr>
              <a:t>Selecting two principal components leads to significant complexity reduction while capturing 98.87% of the data variance!</a:t>
            </a:r>
          </a:p>
        </p:txBody>
      </p:sp>
      <p:pic>
        <p:nvPicPr>
          <p:cNvPr id="3" name="principal comp selection">
            <a:hlinkClick r:id="" action="ppaction://media"/>
            <a:extLst>
              <a:ext uri="{FF2B5EF4-FFF2-40B4-BE49-F238E27FC236}">
                <a16:creationId xmlns:a16="http://schemas.microsoft.com/office/drawing/2014/main" id="{73455867-C53B-4D38-819E-B974274ACB6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711015" y="2704584"/>
            <a:ext cx="609600" cy="609600"/>
          </a:xfrm>
          <a:prstGeom prst="rect">
            <a:avLst/>
          </a:prstGeom>
        </p:spPr>
      </p:pic>
    </p:spTree>
    <p:extLst>
      <p:ext uri="{BB962C8B-B14F-4D97-AF65-F5344CB8AC3E}">
        <p14:creationId xmlns:p14="http://schemas.microsoft.com/office/powerpoint/2010/main" val="3042384848"/>
      </p:ext>
    </p:extLst>
  </p:cSld>
  <p:clrMapOvr>
    <a:masterClrMapping/>
  </p:clrMapOvr>
  <mc:AlternateContent xmlns:mc="http://schemas.openxmlformats.org/markup-compatibility/2006" xmlns:p14="http://schemas.microsoft.com/office/powerpoint/2010/main">
    <mc:Choice Requires="p14">
      <p:transition spd="slow" p14:dur="2000" advTm="18271"/>
    </mc:Choice>
    <mc:Fallback xmlns="">
      <p:transition spd="slow" advTm="1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5708F9-88CE-6AA0-E4A4-DB9B27E21FC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7BDAF9-6175-1006-7785-38CA8CE66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463FED-4605-8BF0-3C64-D899576EE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32EDD2-4D46-2CA3-85E4-3E6E375F1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7E5073-A951-A992-9A44-17EC0B75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69E0B2-FA4D-F78B-00B4-70AFBDF86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C5787-A35C-4524-0766-C0BADAFCADD8}"/>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Principal Component Analysis</a:t>
            </a:r>
          </a:p>
        </p:txBody>
      </p:sp>
      <p:pic>
        <p:nvPicPr>
          <p:cNvPr id="3" name="Picture 2" descr="A graph showing a diagram of a component&#10;&#10;AI-generated content may be incorrect.">
            <a:extLst>
              <a:ext uri="{FF2B5EF4-FFF2-40B4-BE49-F238E27FC236}">
                <a16:creationId xmlns:a16="http://schemas.microsoft.com/office/drawing/2014/main" id="{148A7781-D090-2413-A6C9-5BD5E51FDA45}"/>
              </a:ext>
            </a:extLst>
          </p:cNvPr>
          <p:cNvPicPr>
            <a:picLocks noChangeAspect="1"/>
          </p:cNvPicPr>
          <p:nvPr/>
        </p:nvPicPr>
        <p:blipFill>
          <a:blip r:embed="rId5"/>
          <a:stretch>
            <a:fillRect/>
          </a:stretch>
        </p:blipFill>
        <p:spPr>
          <a:xfrm>
            <a:off x="331802" y="1634777"/>
            <a:ext cx="7151106" cy="5036479"/>
          </a:xfrm>
          <a:prstGeom prst="rect">
            <a:avLst/>
          </a:prstGeom>
        </p:spPr>
      </p:pic>
      <p:pic>
        <p:nvPicPr>
          <p:cNvPr id="6" name="Picture 5">
            <a:extLst>
              <a:ext uri="{FF2B5EF4-FFF2-40B4-BE49-F238E27FC236}">
                <a16:creationId xmlns:a16="http://schemas.microsoft.com/office/drawing/2014/main" id="{3687C585-0603-DC62-4B11-5CB5B606E33B}"/>
              </a:ext>
            </a:extLst>
          </p:cNvPr>
          <p:cNvPicPr>
            <a:picLocks noChangeAspect="1"/>
          </p:cNvPicPr>
          <p:nvPr/>
        </p:nvPicPr>
        <p:blipFill>
          <a:blip r:embed="rId6"/>
          <a:stretch>
            <a:fillRect/>
          </a:stretch>
        </p:blipFill>
        <p:spPr>
          <a:xfrm>
            <a:off x="8063114" y="2509266"/>
            <a:ext cx="3167264" cy="2367113"/>
          </a:xfrm>
          <a:prstGeom prst="rect">
            <a:avLst/>
          </a:prstGeom>
        </p:spPr>
      </p:pic>
      <p:pic>
        <p:nvPicPr>
          <p:cNvPr id="4" name="PCA">
            <a:hlinkClick r:id="" action="ppaction://media"/>
            <a:extLst>
              <a:ext uri="{FF2B5EF4-FFF2-40B4-BE49-F238E27FC236}">
                <a16:creationId xmlns:a16="http://schemas.microsoft.com/office/drawing/2014/main" id="{6B4AD0D6-BE11-4162-82B1-5EFFECEE4C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505699" y="5788213"/>
            <a:ext cx="609600" cy="609600"/>
          </a:xfrm>
          <a:prstGeom prst="rect">
            <a:avLst/>
          </a:prstGeom>
        </p:spPr>
      </p:pic>
    </p:spTree>
    <p:extLst>
      <p:ext uri="{BB962C8B-B14F-4D97-AF65-F5344CB8AC3E}">
        <p14:creationId xmlns:p14="http://schemas.microsoft.com/office/powerpoint/2010/main" val="43905113"/>
      </p:ext>
    </p:extLst>
  </p:cSld>
  <p:clrMapOvr>
    <a:masterClrMapping/>
  </p:clrMapOvr>
  <mc:AlternateContent xmlns:mc="http://schemas.openxmlformats.org/markup-compatibility/2006" xmlns:p14="http://schemas.microsoft.com/office/powerpoint/2010/main">
    <mc:Choice Requires="p14">
      <p:transition spd="slow" p14:dur="2000" advTm="18106"/>
    </mc:Choice>
    <mc:Fallback xmlns="">
      <p:transition spd="slow" advTm="18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8D136-E49D-1357-5DD6-20B392A0512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9A41D5-6B96-61EF-FAAD-E736BDB72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589FDF-3DAC-78D0-A367-C97864755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09F468-7A89-D827-AC1C-E090C69F9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2270E4-F4A0-5B93-8523-F65C3F6B0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14DCCA-9280-4F69-B7AD-9D8514CEB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57099-9445-9CFB-D203-494362EBE754}"/>
              </a:ext>
            </a:extLst>
          </p:cNvPr>
          <p:cNvSpPr>
            <a:spLocks noGrp="1"/>
          </p:cNvSpPr>
          <p:nvPr>
            <p:ph type="title"/>
          </p:nvPr>
        </p:nvSpPr>
        <p:spPr>
          <a:xfrm>
            <a:off x="1526515" y="297110"/>
            <a:ext cx="4332433" cy="1033669"/>
          </a:xfrm>
        </p:spPr>
        <p:txBody>
          <a:bodyPr>
            <a:normAutofit/>
          </a:bodyPr>
          <a:lstStyle/>
          <a:p>
            <a:r>
              <a:rPr lang="en-GB" sz="4000">
                <a:solidFill>
                  <a:srgbClr val="FFFFFF"/>
                </a:solidFill>
              </a:rPr>
              <a:t>Linear Regression</a:t>
            </a:r>
          </a:p>
        </p:txBody>
      </p:sp>
      <p:pic>
        <p:nvPicPr>
          <p:cNvPr id="9" name="Picture 8">
            <a:extLst>
              <a:ext uri="{FF2B5EF4-FFF2-40B4-BE49-F238E27FC236}">
                <a16:creationId xmlns:a16="http://schemas.microsoft.com/office/drawing/2014/main" id="{22A517B4-1BFE-821F-8103-A7232BA77F35}"/>
              </a:ext>
            </a:extLst>
          </p:cNvPr>
          <p:cNvPicPr>
            <a:picLocks noChangeAspect="1"/>
          </p:cNvPicPr>
          <p:nvPr/>
        </p:nvPicPr>
        <p:blipFill>
          <a:blip r:embed="rId4"/>
          <a:stretch>
            <a:fillRect/>
          </a:stretch>
        </p:blipFill>
        <p:spPr>
          <a:xfrm>
            <a:off x="601888" y="2474345"/>
            <a:ext cx="3041529" cy="552989"/>
          </a:xfrm>
          <a:prstGeom prst="rect">
            <a:avLst/>
          </a:prstGeom>
        </p:spPr>
      </p:pic>
      <p:sp>
        <p:nvSpPr>
          <p:cNvPr id="17" name="TextBox 16">
            <a:extLst>
              <a:ext uri="{FF2B5EF4-FFF2-40B4-BE49-F238E27FC236}">
                <a16:creationId xmlns:a16="http://schemas.microsoft.com/office/drawing/2014/main" id="{6E221D4A-35B5-C905-BEEA-0ECBA48D30DE}"/>
              </a:ext>
            </a:extLst>
          </p:cNvPr>
          <p:cNvSpPr txBox="1"/>
          <p:nvPr/>
        </p:nvSpPr>
        <p:spPr>
          <a:xfrm>
            <a:off x="697735" y="2097795"/>
            <a:ext cx="32499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mj-lt"/>
                <a:cs typeface="Arial"/>
              </a:rPr>
              <a:t>Linear Regression Function:</a:t>
            </a:r>
          </a:p>
          <a:p>
            <a:pPr algn="ctr"/>
            <a:endParaRPr lang="en-GB">
              <a:latin typeface="+mj-lt"/>
            </a:endParaRPr>
          </a:p>
        </p:txBody>
      </p:sp>
      <p:pic>
        <p:nvPicPr>
          <p:cNvPr id="19" name="Picture 18" descr="A black text on a white background&#10;&#10;AI-generated content may be incorrect.">
            <a:extLst>
              <a:ext uri="{FF2B5EF4-FFF2-40B4-BE49-F238E27FC236}">
                <a16:creationId xmlns:a16="http://schemas.microsoft.com/office/drawing/2014/main" id="{25966ADD-06A3-FAA4-DE7A-A5A345DA102A}"/>
              </a:ext>
            </a:extLst>
          </p:cNvPr>
          <p:cNvPicPr>
            <a:picLocks noChangeAspect="1"/>
          </p:cNvPicPr>
          <p:nvPr/>
        </p:nvPicPr>
        <p:blipFill>
          <a:blip r:embed="rId5"/>
          <a:stretch>
            <a:fillRect/>
          </a:stretch>
        </p:blipFill>
        <p:spPr>
          <a:xfrm>
            <a:off x="734860" y="3272928"/>
            <a:ext cx="2771775" cy="1524000"/>
          </a:xfrm>
          <a:prstGeom prst="rect">
            <a:avLst/>
          </a:prstGeom>
        </p:spPr>
      </p:pic>
      <p:pic>
        <p:nvPicPr>
          <p:cNvPr id="20" name="Picture 19">
            <a:extLst>
              <a:ext uri="{FF2B5EF4-FFF2-40B4-BE49-F238E27FC236}">
                <a16:creationId xmlns:a16="http://schemas.microsoft.com/office/drawing/2014/main" id="{EA6BDDD1-E2F6-1CC6-8EEC-4EB805A71E66}"/>
              </a:ext>
            </a:extLst>
          </p:cNvPr>
          <p:cNvPicPr>
            <a:picLocks noChangeAspect="1"/>
          </p:cNvPicPr>
          <p:nvPr/>
        </p:nvPicPr>
        <p:blipFill>
          <a:blip r:embed="rId6"/>
          <a:stretch>
            <a:fillRect/>
          </a:stretch>
        </p:blipFill>
        <p:spPr>
          <a:xfrm>
            <a:off x="4057505" y="2016781"/>
            <a:ext cx="3709586" cy="2826172"/>
          </a:xfrm>
          <a:prstGeom prst="rect">
            <a:avLst/>
          </a:prstGeom>
        </p:spPr>
      </p:pic>
      <p:pic>
        <p:nvPicPr>
          <p:cNvPr id="21" name="Picture 20" descr="A graph of blue dots and red line&#10;&#10;AI-generated content may be incorrect.">
            <a:extLst>
              <a:ext uri="{FF2B5EF4-FFF2-40B4-BE49-F238E27FC236}">
                <a16:creationId xmlns:a16="http://schemas.microsoft.com/office/drawing/2014/main" id="{262266B7-E470-30B1-C8AB-BF7EF29A8D69}"/>
              </a:ext>
            </a:extLst>
          </p:cNvPr>
          <p:cNvPicPr>
            <a:picLocks noChangeAspect="1"/>
          </p:cNvPicPr>
          <p:nvPr/>
        </p:nvPicPr>
        <p:blipFill>
          <a:blip r:embed="rId7"/>
          <a:stretch>
            <a:fillRect/>
          </a:stretch>
        </p:blipFill>
        <p:spPr>
          <a:xfrm>
            <a:off x="7850379" y="1962150"/>
            <a:ext cx="3762375" cy="2933700"/>
          </a:xfrm>
          <a:prstGeom prst="rect">
            <a:avLst/>
          </a:prstGeom>
        </p:spPr>
      </p:pic>
      <p:pic>
        <p:nvPicPr>
          <p:cNvPr id="3" name="12-16-2025_01-03_msg5205682">
            <a:hlinkClick r:id="" action="ppaction://media"/>
            <a:extLst>
              <a:ext uri="{FF2B5EF4-FFF2-40B4-BE49-F238E27FC236}">
                <a16:creationId xmlns:a16="http://schemas.microsoft.com/office/drawing/2014/main" id="{B87D7F22-49F0-290B-322B-4D2A2FF9D4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218668" y="5463737"/>
            <a:ext cx="730250" cy="730250"/>
          </a:xfrm>
          <a:prstGeom prst="rect">
            <a:avLst/>
          </a:prstGeom>
        </p:spPr>
      </p:pic>
    </p:spTree>
    <p:extLst>
      <p:ext uri="{BB962C8B-B14F-4D97-AF65-F5344CB8AC3E}">
        <p14:creationId xmlns:p14="http://schemas.microsoft.com/office/powerpoint/2010/main" val="39474524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56"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8D136-E49D-1357-5DD6-20B392A0512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9A41D5-6B96-61EF-FAAD-E736BDB72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589FDF-3DAC-78D0-A367-C97864755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09F468-7A89-D827-AC1C-E090C69F9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2270E4-F4A0-5B93-8523-F65C3F6B0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14DCCA-9280-4F69-B7AD-9D8514CEB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57099-9445-9CFB-D203-494362EBE754}"/>
              </a:ext>
            </a:extLst>
          </p:cNvPr>
          <p:cNvSpPr>
            <a:spLocks noGrp="1"/>
          </p:cNvSpPr>
          <p:nvPr>
            <p:ph type="title"/>
          </p:nvPr>
        </p:nvSpPr>
        <p:spPr>
          <a:xfrm>
            <a:off x="1526515" y="297110"/>
            <a:ext cx="4332433" cy="1033669"/>
          </a:xfrm>
        </p:spPr>
        <p:txBody>
          <a:bodyPr>
            <a:normAutofit/>
          </a:bodyPr>
          <a:lstStyle/>
          <a:p>
            <a:r>
              <a:rPr lang="en-GB" sz="4000">
                <a:solidFill>
                  <a:srgbClr val="FFFFFF"/>
                </a:solidFill>
              </a:rPr>
              <a:t>Neural Networks</a:t>
            </a:r>
          </a:p>
        </p:txBody>
      </p:sp>
      <p:sp>
        <p:nvSpPr>
          <p:cNvPr id="3" name="Parallelogram 2">
            <a:extLst>
              <a:ext uri="{FF2B5EF4-FFF2-40B4-BE49-F238E27FC236}">
                <a16:creationId xmlns:a16="http://schemas.microsoft.com/office/drawing/2014/main" id="{B0FEDA73-739F-8037-7739-8BEE144769F7}"/>
              </a:ext>
            </a:extLst>
          </p:cNvPr>
          <p:cNvSpPr/>
          <p:nvPr/>
        </p:nvSpPr>
        <p:spPr>
          <a:xfrm>
            <a:off x="715012" y="1679282"/>
            <a:ext cx="1858297" cy="346117"/>
          </a:xfrm>
          <a:prstGeom prst="parallelogram">
            <a:avLst/>
          </a:prstGeom>
          <a:solidFill>
            <a:srgbClr val="FFF0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mj-lt"/>
              </a:rPr>
              <a:t>Data Input</a:t>
            </a:r>
          </a:p>
        </p:txBody>
      </p:sp>
      <p:sp>
        <p:nvSpPr>
          <p:cNvPr id="4" name="Rectangle 3">
            <a:extLst>
              <a:ext uri="{FF2B5EF4-FFF2-40B4-BE49-F238E27FC236}">
                <a16:creationId xmlns:a16="http://schemas.microsoft.com/office/drawing/2014/main" id="{1C87D147-9341-DD6E-076E-25BFF92743D1}"/>
              </a:ext>
            </a:extLst>
          </p:cNvPr>
          <p:cNvSpPr/>
          <p:nvPr/>
        </p:nvSpPr>
        <p:spPr>
          <a:xfrm>
            <a:off x="715012" y="2100297"/>
            <a:ext cx="1858297" cy="3461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Feature-Target Separation</a:t>
            </a:r>
          </a:p>
        </p:txBody>
      </p:sp>
      <p:sp>
        <p:nvSpPr>
          <p:cNvPr id="9" name="Rectangle 8">
            <a:extLst>
              <a:ext uri="{FF2B5EF4-FFF2-40B4-BE49-F238E27FC236}">
                <a16:creationId xmlns:a16="http://schemas.microsoft.com/office/drawing/2014/main" id="{40A8CE6E-7751-70C3-2E00-AF069442C194}"/>
              </a:ext>
            </a:extLst>
          </p:cNvPr>
          <p:cNvSpPr/>
          <p:nvPr/>
        </p:nvSpPr>
        <p:spPr>
          <a:xfrm>
            <a:off x="714276" y="2504251"/>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Feature Scaling</a:t>
            </a:r>
          </a:p>
        </p:txBody>
      </p:sp>
      <p:sp>
        <p:nvSpPr>
          <p:cNvPr id="11" name="Rectangle 10">
            <a:extLst>
              <a:ext uri="{FF2B5EF4-FFF2-40B4-BE49-F238E27FC236}">
                <a16:creationId xmlns:a16="http://schemas.microsoft.com/office/drawing/2014/main" id="{AE4703F6-DB12-9F27-56B2-27D265C33E24}"/>
              </a:ext>
            </a:extLst>
          </p:cNvPr>
          <p:cNvSpPr/>
          <p:nvPr/>
        </p:nvSpPr>
        <p:spPr>
          <a:xfrm>
            <a:off x="238142" y="3103302"/>
            <a:ext cx="2812033" cy="192374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a:latin typeface="+mj-lt"/>
              </a:rPr>
              <a:t>MLP Architecture</a:t>
            </a:r>
          </a:p>
        </p:txBody>
      </p:sp>
      <p:sp>
        <p:nvSpPr>
          <p:cNvPr id="13" name="Rectangle 12">
            <a:extLst>
              <a:ext uri="{FF2B5EF4-FFF2-40B4-BE49-F238E27FC236}">
                <a16:creationId xmlns:a16="http://schemas.microsoft.com/office/drawing/2014/main" id="{942BE84C-7B6D-EBD4-EFC5-67D5835CD774}"/>
              </a:ext>
            </a:extLst>
          </p:cNvPr>
          <p:cNvSpPr/>
          <p:nvPr/>
        </p:nvSpPr>
        <p:spPr>
          <a:xfrm>
            <a:off x="651099" y="3344428"/>
            <a:ext cx="1986120"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Input Layer (2 Neurons + Bias)</a:t>
            </a:r>
          </a:p>
        </p:txBody>
      </p:sp>
      <p:sp>
        <p:nvSpPr>
          <p:cNvPr id="15" name="Rectangle 14">
            <a:extLst>
              <a:ext uri="{FF2B5EF4-FFF2-40B4-BE49-F238E27FC236}">
                <a16:creationId xmlns:a16="http://schemas.microsoft.com/office/drawing/2014/main" id="{BA639804-B29F-01E9-6A07-77C676D4D59A}"/>
              </a:ext>
            </a:extLst>
          </p:cNvPr>
          <p:cNvSpPr/>
          <p:nvPr/>
        </p:nvSpPr>
        <p:spPr>
          <a:xfrm>
            <a:off x="508532" y="3681821"/>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Hidden Layer (12 Neurons + Bias)</a:t>
            </a:r>
          </a:p>
        </p:txBody>
      </p:sp>
      <p:sp>
        <p:nvSpPr>
          <p:cNvPr id="17" name="Rectangle 16">
            <a:extLst>
              <a:ext uri="{FF2B5EF4-FFF2-40B4-BE49-F238E27FC236}">
                <a16:creationId xmlns:a16="http://schemas.microsoft.com/office/drawing/2014/main" id="{DC631981-BB0C-297A-B2CB-05F2C20FF923}"/>
              </a:ext>
            </a:extLst>
          </p:cNvPr>
          <p:cNvSpPr/>
          <p:nvPr/>
        </p:nvSpPr>
        <p:spPr>
          <a:xfrm>
            <a:off x="508532" y="4377156"/>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Output Layer (1 Neuron)</a:t>
            </a:r>
          </a:p>
        </p:txBody>
      </p:sp>
      <p:sp>
        <p:nvSpPr>
          <p:cNvPr id="18" name="Rectangle 17">
            <a:extLst>
              <a:ext uri="{FF2B5EF4-FFF2-40B4-BE49-F238E27FC236}">
                <a16:creationId xmlns:a16="http://schemas.microsoft.com/office/drawing/2014/main" id="{CFE5201D-8CEB-939E-06B8-CCEF8AE00DB0}"/>
              </a:ext>
            </a:extLst>
          </p:cNvPr>
          <p:cNvSpPr/>
          <p:nvPr/>
        </p:nvSpPr>
        <p:spPr>
          <a:xfrm>
            <a:off x="508532" y="4024779"/>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Sigmoid Activation</a:t>
            </a:r>
          </a:p>
        </p:txBody>
      </p:sp>
      <p:sp>
        <p:nvSpPr>
          <p:cNvPr id="19" name="Rectangle 18">
            <a:extLst>
              <a:ext uri="{FF2B5EF4-FFF2-40B4-BE49-F238E27FC236}">
                <a16:creationId xmlns:a16="http://schemas.microsoft.com/office/drawing/2014/main" id="{1E751E38-4B08-687C-BBDA-D67B5D38122F}"/>
              </a:ext>
            </a:extLst>
          </p:cNvPr>
          <p:cNvSpPr/>
          <p:nvPr/>
        </p:nvSpPr>
        <p:spPr>
          <a:xfrm>
            <a:off x="508531" y="4730923"/>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Linear Activation</a:t>
            </a:r>
          </a:p>
        </p:txBody>
      </p:sp>
      <p:sp>
        <p:nvSpPr>
          <p:cNvPr id="20" name="Rectangle 19">
            <a:extLst>
              <a:ext uri="{FF2B5EF4-FFF2-40B4-BE49-F238E27FC236}">
                <a16:creationId xmlns:a16="http://schemas.microsoft.com/office/drawing/2014/main" id="{A8A3BBB7-F6DC-728B-1489-366CE10FA3FB}"/>
              </a:ext>
            </a:extLst>
          </p:cNvPr>
          <p:cNvSpPr/>
          <p:nvPr/>
        </p:nvSpPr>
        <p:spPr>
          <a:xfrm>
            <a:off x="715010" y="5106919"/>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Forward Propagation</a:t>
            </a:r>
          </a:p>
        </p:txBody>
      </p:sp>
      <p:sp>
        <p:nvSpPr>
          <p:cNvPr id="21" name="Rectangle 20">
            <a:extLst>
              <a:ext uri="{FF2B5EF4-FFF2-40B4-BE49-F238E27FC236}">
                <a16:creationId xmlns:a16="http://schemas.microsoft.com/office/drawing/2014/main" id="{C747B5E2-4E01-F724-D889-CE9DD7FBB258}"/>
              </a:ext>
            </a:extLst>
          </p:cNvPr>
          <p:cNvSpPr/>
          <p:nvPr/>
        </p:nvSpPr>
        <p:spPr>
          <a:xfrm>
            <a:off x="714275" y="5516122"/>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Loss Computation</a:t>
            </a:r>
          </a:p>
        </p:txBody>
      </p:sp>
      <p:sp>
        <p:nvSpPr>
          <p:cNvPr id="22" name="Rectangle 21">
            <a:extLst>
              <a:ext uri="{FF2B5EF4-FFF2-40B4-BE49-F238E27FC236}">
                <a16:creationId xmlns:a16="http://schemas.microsoft.com/office/drawing/2014/main" id="{231C545A-D3D0-DFAF-ED3C-B458DDC535AB}"/>
              </a:ext>
            </a:extLst>
          </p:cNvPr>
          <p:cNvSpPr/>
          <p:nvPr/>
        </p:nvSpPr>
        <p:spPr>
          <a:xfrm>
            <a:off x="714274" y="5961839"/>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Back Propagation</a:t>
            </a:r>
          </a:p>
        </p:txBody>
      </p:sp>
      <p:cxnSp>
        <p:nvCxnSpPr>
          <p:cNvPr id="23" name="Straight Arrow Connector 22">
            <a:extLst>
              <a:ext uri="{FF2B5EF4-FFF2-40B4-BE49-F238E27FC236}">
                <a16:creationId xmlns:a16="http://schemas.microsoft.com/office/drawing/2014/main" id="{B92F9220-D677-A61A-9C5F-4F073168EFD7}"/>
              </a:ext>
            </a:extLst>
          </p:cNvPr>
          <p:cNvCxnSpPr>
            <a:cxnSpLocks/>
            <a:stCxn id="3" idx="4"/>
            <a:endCxn id="4" idx="0"/>
          </p:cNvCxnSpPr>
          <p:nvPr/>
        </p:nvCxnSpPr>
        <p:spPr>
          <a:xfrm>
            <a:off x="1644161" y="2025399"/>
            <a:ext cx="0" cy="74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D3CFCFB-7909-8EA9-7AFF-D8F936FA1519}"/>
              </a:ext>
            </a:extLst>
          </p:cNvPr>
          <p:cNvCxnSpPr>
            <a:cxnSpLocks/>
            <a:stCxn id="4" idx="2"/>
            <a:endCxn id="9" idx="0"/>
          </p:cNvCxnSpPr>
          <p:nvPr/>
        </p:nvCxnSpPr>
        <p:spPr>
          <a:xfrm flipH="1">
            <a:off x="1643425" y="2446415"/>
            <a:ext cx="736" cy="578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055D334-D164-700A-E417-9AC811319103}"/>
              </a:ext>
            </a:extLst>
          </p:cNvPr>
          <p:cNvCxnSpPr>
            <a:cxnSpLocks/>
            <a:stCxn id="9" idx="2"/>
            <a:endCxn id="11" idx="0"/>
          </p:cNvCxnSpPr>
          <p:nvPr/>
        </p:nvCxnSpPr>
        <p:spPr>
          <a:xfrm>
            <a:off x="1643425" y="2850368"/>
            <a:ext cx="734" cy="252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7E6BA-97FA-9CB1-67CD-BD0B78F942AC}"/>
              </a:ext>
            </a:extLst>
          </p:cNvPr>
          <p:cNvCxnSpPr>
            <a:cxnSpLocks/>
            <a:stCxn id="13" idx="2"/>
            <a:endCxn id="15" idx="0"/>
          </p:cNvCxnSpPr>
          <p:nvPr/>
        </p:nvCxnSpPr>
        <p:spPr>
          <a:xfrm>
            <a:off x="1644159" y="3548399"/>
            <a:ext cx="0" cy="133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33C3564-16CB-A30B-8C99-67A35194D5C7}"/>
              </a:ext>
            </a:extLst>
          </p:cNvPr>
          <p:cNvCxnSpPr>
            <a:cxnSpLocks/>
            <a:stCxn id="15" idx="2"/>
            <a:endCxn id="18" idx="0"/>
          </p:cNvCxnSpPr>
          <p:nvPr/>
        </p:nvCxnSpPr>
        <p:spPr>
          <a:xfrm>
            <a:off x="1644159" y="3885792"/>
            <a:ext cx="0" cy="138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968FA15-62A7-72F4-C7FE-0A1FE57F0BBB}"/>
              </a:ext>
            </a:extLst>
          </p:cNvPr>
          <p:cNvCxnSpPr>
            <a:cxnSpLocks/>
            <a:stCxn id="18" idx="2"/>
            <a:endCxn id="17" idx="0"/>
          </p:cNvCxnSpPr>
          <p:nvPr/>
        </p:nvCxnSpPr>
        <p:spPr>
          <a:xfrm>
            <a:off x="1644159" y="4228750"/>
            <a:ext cx="0" cy="1484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0499C71-2F1A-D4CE-6368-08FD97C55021}"/>
              </a:ext>
            </a:extLst>
          </p:cNvPr>
          <p:cNvCxnSpPr>
            <a:cxnSpLocks/>
            <a:stCxn id="17" idx="2"/>
            <a:endCxn id="19" idx="0"/>
          </p:cNvCxnSpPr>
          <p:nvPr/>
        </p:nvCxnSpPr>
        <p:spPr>
          <a:xfrm flipH="1">
            <a:off x="1644158" y="4581127"/>
            <a:ext cx="1" cy="149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4F25DA0-6891-7FCC-820A-450E8972417F}"/>
              </a:ext>
            </a:extLst>
          </p:cNvPr>
          <p:cNvCxnSpPr>
            <a:cxnSpLocks/>
            <a:stCxn id="11" idx="2"/>
            <a:endCxn id="20" idx="0"/>
          </p:cNvCxnSpPr>
          <p:nvPr/>
        </p:nvCxnSpPr>
        <p:spPr>
          <a:xfrm>
            <a:off x="1644159" y="5027044"/>
            <a:ext cx="0" cy="7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B7CA06-AD81-44F3-0D6E-FE27448EE997}"/>
              </a:ext>
            </a:extLst>
          </p:cNvPr>
          <p:cNvCxnSpPr>
            <a:cxnSpLocks/>
            <a:stCxn id="20" idx="2"/>
            <a:endCxn id="21" idx="0"/>
          </p:cNvCxnSpPr>
          <p:nvPr/>
        </p:nvCxnSpPr>
        <p:spPr>
          <a:xfrm flipH="1">
            <a:off x="1643424" y="5453036"/>
            <a:ext cx="735" cy="63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B615F70-34E6-EE95-7B78-390092D77498}"/>
              </a:ext>
            </a:extLst>
          </p:cNvPr>
          <p:cNvCxnSpPr>
            <a:cxnSpLocks/>
            <a:stCxn id="21" idx="2"/>
            <a:endCxn id="22" idx="0"/>
          </p:cNvCxnSpPr>
          <p:nvPr/>
        </p:nvCxnSpPr>
        <p:spPr>
          <a:xfrm flipH="1">
            <a:off x="1643423" y="5862239"/>
            <a:ext cx="1" cy="9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353FAE14-857D-5CFB-2839-D062EC3F8507}"/>
              </a:ext>
            </a:extLst>
          </p:cNvPr>
          <p:cNvSpPr/>
          <p:nvPr/>
        </p:nvSpPr>
        <p:spPr>
          <a:xfrm>
            <a:off x="714277" y="6387831"/>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Model Prediction</a:t>
            </a:r>
          </a:p>
        </p:txBody>
      </p:sp>
      <p:cxnSp>
        <p:nvCxnSpPr>
          <p:cNvPr id="34" name="Straight Arrow Connector 33">
            <a:extLst>
              <a:ext uri="{FF2B5EF4-FFF2-40B4-BE49-F238E27FC236}">
                <a16:creationId xmlns:a16="http://schemas.microsoft.com/office/drawing/2014/main" id="{FD80CEF6-7CE9-0724-5B56-D4370B4B6678}"/>
              </a:ext>
            </a:extLst>
          </p:cNvPr>
          <p:cNvCxnSpPr>
            <a:cxnSpLocks/>
            <a:stCxn id="22" idx="2"/>
            <a:endCxn id="33" idx="0"/>
          </p:cNvCxnSpPr>
          <p:nvPr/>
        </p:nvCxnSpPr>
        <p:spPr>
          <a:xfrm>
            <a:off x="1643423" y="6307956"/>
            <a:ext cx="3" cy="7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A25FBD5D-1067-5185-0673-5D7BD1CC0165}"/>
              </a:ext>
            </a:extLst>
          </p:cNvPr>
          <p:cNvSpPr/>
          <p:nvPr/>
        </p:nvSpPr>
        <p:spPr>
          <a:xfrm>
            <a:off x="3190154" y="4024778"/>
            <a:ext cx="1126056"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Weight Update</a:t>
            </a:r>
          </a:p>
        </p:txBody>
      </p:sp>
      <p:cxnSp>
        <p:nvCxnSpPr>
          <p:cNvPr id="36" name="Elbow Connector 35">
            <a:extLst>
              <a:ext uri="{FF2B5EF4-FFF2-40B4-BE49-F238E27FC236}">
                <a16:creationId xmlns:a16="http://schemas.microsoft.com/office/drawing/2014/main" id="{4D13116F-D9C6-2C35-F56C-1601002822AC}"/>
              </a:ext>
            </a:extLst>
          </p:cNvPr>
          <p:cNvCxnSpPr>
            <a:stCxn id="22" idx="3"/>
            <a:endCxn id="35" idx="2"/>
          </p:cNvCxnSpPr>
          <p:nvPr/>
        </p:nvCxnSpPr>
        <p:spPr>
          <a:xfrm flipV="1">
            <a:off x="2572571" y="4370895"/>
            <a:ext cx="1180611" cy="176400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6910DE8-B881-13FF-C8F8-8B6708C1DB08}"/>
              </a:ext>
            </a:extLst>
          </p:cNvPr>
          <p:cNvCxnSpPr>
            <a:cxnSpLocks/>
          </p:cNvCxnSpPr>
          <p:nvPr/>
        </p:nvCxnSpPr>
        <p:spPr>
          <a:xfrm rot="16200000" flipV="1">
            <a:off x="2237932" y="2509528"/>
            <a:ext cx="921476" cy="2109023"/>
          </a:xfrm>
          <a:prstGeom prst="bentConnector3">
            <a:avLst>
              <a:gd name="adj1" fmla="val 114885"/>
            </a:avLst>
          </a:prstGeom>
          <a:ln>
            <a:tailEnd type="triangle"/>
          </a:ln>
        </p:spPr>
        <p:style>
          <a:lnRef idx="2">
            <a:schemeClr val="accent1"/>
          </a:lnRef>
          <a:fillRef idx="0">
            <a:schemeClr val="accent1"/>
          </a:fillRef>
          <a:effectRef idx="1">
            <a:schemeClr val="accent1"/>
          </a:effectRef>
          <a:fontRef idx="minor">
            <a:schemeClr val="tx1"/>
          </a:fontRef>
        </p:style>
      </p:cxnSp>
      <p:pic>
        <p:nvPicPr>
          <p:cNvPr id="88" name="Picture 87" descr="A graph with blue dots&#10;&#10;AI-generated content may be incorrect.">
            <a:extLst>
              <a:ext uri="{FF2B5EF4-FFF2-40B4-BE49-F238E27FC236}">
                <a16:creationId xmlns:a16="http://schemas.microsoft.com/office/drawing/2014/main" id="{0742D570-DB05-5E3D-450A-DA5B7CCA21E5}"/>
              </a:ext>
            </a:extLst>
          </p:cNvPr>
          <p:cNvPicPr>
            <a:picLocks noChangeAspect="1"/>
          </p:cNvPicPr>
          <p:nvPr/>
        </p:nvPicPr>
        <p:blipFill>
          <a:blip r:embed="rId7"/>
          <a:stretch>
            <a:fillRect/>
          </a:stretch>
        </p:blipFill>
        <p:spPr>
          <a:xfrm>
            <a:off x="4595868" y="1778283"/>
            <a:ext cx="3460622" cy="2503861"/>
          </a:xfrm>
          <a:prstGeom prst="rect">
            <a:avLst/>
          </a:prstGeom>
        </p:spPr>
      </p:pic>
      <p:pic>
        <p:nvPicPr>
          <p:cNvPr id="89" name="Picture 88" descr="A graph with a line&#10;&#10;AI-generated content may be incorrect.">
            <a:extLst>
              <a:ext uri="{FF2B5EF4-FFF2-40B4-BE49-F238E27FC236}">
                <a16:creationId xmlns:a16="http://schemas.microsoft.com/office/drawing/2014/main" id="{37722269-A4DC-FE74-BF91-62205FCA0E78}"/>
              </a:ext>
            </a:extLst>
          </p:cNvPr>
          <p:cNvPicPr>
            <a:picLocks noChangeAspect="1"/>
          </p:cNvPicPr>
          <p:nvPr/>
        </p:nvPicPr>
        <p:blipFill>
          <a:blip r:embed="rId8"/>
          <a:stretch>
            <a:fillRect/>
          </a:stretch>
        </p:blipFill>
        <p:spPr>
          <a:xfrm>
            <a:off x="8326879" y="1852340"/>
            <a:ext cx="3653538" cy="2380336"/>
          </a:xfrm>
          <a:prstGeom prst="rect">
            <a:avLst/>
          </a:prstGeom>
        </p:spPr>
      </p:pic>
      <p:pic>
        <p:nvPicPr>
          <p:cNvPr id="121" name="Audio 120">
            <a:extLst>
              <a:ext uri="{FF2B5EF4-FFF2-40B4-BE49-F238E27FC236}">
                <a16:creationId xmlns:a16="http://schemas.microsoft.com/office/drawing/2014/main" id="{F5280E08-B082-0FDD-F27B-4202BFF77580}"/>
              </a:ext>
            </a:extLst>
          </p:cNvPr>
          <p:cNvPicPr>
            <a:picLocks noChangeAspect="1"/>
          </p:cNvPicPr>
          <p:nvPr>
            <a:audioFile r:link="rId1"/>
            <p:extLst>
              <p:ext uri="{DAA4B4D4-6D71-4841-9C94-3DE7FCFB9230}">
                <p14:media xmlns:p14="http://schemas.microsoft.com/office/powerpoint/2010/main" r:embed="rId2">
                  <p14:trim st="794.0518" end="1043.0434"/>
                </p14:media>
              </p:ext>
            </p:extLst>
          </p:nvPr>
        </p:nvPicPr>
        <p:blipFill>
          <a:blip r:embed="rId9"/>
          <a:stretch>
            <a:fillRect/>
          </a:stretch>
        </p:blipFill>
        <p:spPr>
          <a:xfrm>
            <a:off x="3050175" y="1864509"/>
            <a:ext cx="812800" cy="812800"/>
          </a:xfrm>
          <a:prstGeom prst="ellipse">
            <a:avLst/>
          </a:prstGeom>
          <a:solidFill>
            <a:schemeClr val="bg1">
              <a:lumMod val="75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NNMLAI">
            <a:hlinkClick r:id="" action="ppaction://media"/>
            <a:extLst>
              <a:ext uri="{FF2B5EF4-FFF2-40B4-BE49-F238E27FC236}">
                <a16:creationId xmlns:a16="http://schemas.microsoft.com/office/drawing/2014/main" id="{2081B6D5-2764-DF9B-580B-659598DA2E9F}"/>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157199" y="4946463"/>
            <a:ext cx="730250" cy="730250"/>
          </a:xfrm>
          <a:prstGeom prst="rect">
            <a:avLst/>
          </a:prstGeom>
        </p:spPr>
      </p:pic>
    </p:spTree>
    <p:extLst>
      <p:ext uri="{BB962C8B-B14F-4D97-AF65-F5344CB8AC3E}">
        <p14:creationId xmlns:p14="http://schemas.microsoft.com/office/powerpoint/2010/main" val="3860377027"/>
      </p:ext>
    </p:extLst>
  </p:cSld>
  <p:clrMapOvr>
    <a:masterClrMapping/>
  </p:clrMapOvr>
  <mc:AlternateContent xmlns:mc="http://schemas.openxmlformats.org/markup-compatibility/2006">
    <mc:Choice xmlns:p14="http://schemas.microsoft.com/office/powerpoint/2010/main" Requires="p14">
      <p:transition spd="slow" p14:dur="2000" advTm="23119"/>
    </mc:Choice>
    <mc:Fallback>
      <p:transition spd="slow" advTm="23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1"/>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8419" fill="hold"/>
                                        <p:tgtEl>
                                          <p:spTgt spid="5"/>
                                        </p:tgtEl>
                                      </p:cBhvr>
                                    </p:cmd>
                                  </p:childTnLst>
                                </p:cTn>
                              </p:par>
                            </p:childTnLst>
                          </p:cTn>
                        </p:par>
                      </p:childTnLst>
                    </p:cTn>
                  </p:par>
                </p:childTnLst>
              </p:cTn>
              <p:nextCondLst>
                <p:cond evt="onClick" delay="0">
                  <p:tgtEl>
                    <p:spTgt spid="5"/>
                  </p:tgtEl>
                </p:cond>
              </p:nextCondLst>
            </p:seq>
            <p:audio>
              <p:cMediaNode>
                <p:cTn id="13"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71FA2F-D9AF-0003-02A6-00ACD7D66A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F7161E-6E20-21AE-713E-F01807FE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7C4194-DFE8-6A14-E0D4-CD128D803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CF92F0-3AC6-D8E1-9BE0-FEC852C1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AD2CD4-D2A4-039F-2F8E-6347D4CAC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E883EC-5A15-8F3D-258E-CB6CCB5C1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89AD5-061D-5E03-4DE1-ED39328DEB96}"/>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ANFIS</a:t>
            </a:r>
          </a:p>
        </p:txBody>
      </p:sp>
      <p:graphicFrame>
        <p:nvGraphicFramePr>
          <p:cNvPr id="7" name="Table 6">
            <a:extLst>
              <a:ext uri="{FF2B5EF4-FFF2-40B4-BE49-F238E27FC236}">
                <a16:creationId xmlns:a16="http://schemas.microsoft.com/office/drawing/2014/main" id="{78D8FA55-A801-0399-06EC-11CA5A556834}"/>
              </a:ext>
            </a:extLst>
          </p:cNvPr>
          <p:cNvGraphicFramePr>
            <a:graphicFrameLocks noGrp="1"/>
          </p:cNvGraphicFramePr>
          <p:nvPr>
            <p:extLst>
              <p:ext uri="{D42A27DB-BD31-4B8C-83A1-F6EECF244321}">
                <p14:modId xmlns:p14="http://schemas.microsoft.com/office/powerpoint/2010/main" val="3985236170"/>
              </p:ext>
            </p:extLst>
          </p:nvPr>
        </p:nvGraphicFramePr>
        <p:xfrm>
          <a:off x="6095998" y="63850"/>
          <a:ext cx="5731460" cy="1463040"/>
        </p:xfrm>
        <a:graphic>
          <a:graphicData uri="http://schemas.openxmlformats.org/drawingml/2006/table">
            <a:tbl>
              <a:tblPr>
                <a:tableStyleId>{793D81CF-94F2-401A-BA57-92F5A7B2D0C5}</a:tableStyleId>
              </a:tblPr>
              <a:tblGrid>
                <a:gridCol w="1432865">
                  <a:extLst>
                    <a:ext uri="{9D8B030D-6E8A-4147-A177-3AD203B41FA5}">
                      <a16:colId xmlns:a16="http://schemas.microsoft.com/office/drawing/2014/main" val="2240347874"/>
                    </a:ext>
                  </a:extLst>
                </a:gridCol>
                <a:gridCol w="1432865">
                  <a:extLst>
                    <a:ext uri="{9D8B030D-6E8A-4147-A177-3AD203B41FA5}">
                      <a16:colId xmlns:a16="http://schemas.microsoft.com/office/drawing/2014/main" val="1937727598"/>
                    </a:ext>
                  </a:extLst>
                </a:gridCol>
                <a:gridCol w="1432865">
                  <a:extLst>
                    <a:ext uri="{9D8B030D-6E8A-4147-A177-3AD203B41FA5}">
                      <a16:colId xmlns:a16="http://schemas.microsoft.com/office/drawing/2014/main" val="535904752"/>
                    </a:ext>
                  </a:extLst>
                </a:gridCol>
                <a:gridCol w="1432865">
                  <a:extLst>
                    <a:ext uri="{9D8B030D-6E8A-4147-A177-3AD203B41FA5}">
                      <a16:colId xmlns:a16="http://schemas.microsoft.com/office/drawing/2014/main" val="3923964656"/>
                    </a:ext>
                  </a:extLst>
                </a:gridCol>
              </a:tblGrid>
              <a:tr h="292125">
                <a:tc>
                  <a:txBody>
                    <a:bodyPr/>
                    <a:lstStyle/>
                    <a:p>
                      <a:pPr rtl="0">
                        <a:buNone/>
                      </a:pPr>
                      <a:r>
                        <a:rPr lang="en-US" sz="1400" b="1">
                          <a:solidFill>
                            <a:srgbClr val="1F1F1F"/>
                          </a:solidFill>
                          <a:effectLst/>
                        </a:rPr>
                        <a:t>Cluster Radius</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b="1">
                          <a:solidFill>
                            <a:srgbClr val="1F1F1F"/>
                          </a:solidFill>
                          <a:effectLst/>
                        </a:rPr>
                        <a:t>RMSE</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b="1">
                          <a:solidFill>
                            <a:srgbClr val="1F1F1F"/>
                          </a:solidFill>
                          <a:effectLst/>
                        </a:rPr>
                        <a:t>MAE</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b="1">
                          <a:solidFill>
                            <a:srgbClr val="1F1F1F"/>
                          </a:solidFill>
                          <a:effectLst/>
                        </a:rPr>
                        <a:t>R2</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730334820"/>
                  </a:ext>
                </a:extLst>
              </a:tr>
              <a:tr h="292125">
                <a:tc>
                  <a:txBody>
                    <a:bodyPr/>
                    <a:lstStyle/>
                    <a:p>
                      <a:pPr rtl="0">
                        <a:buNone/>
                      </a:pPr>
                      <a:r>
                        <a:rPr lang="en-US" sz="1400" b="1">
                          <a:solidFill>
                            <a:srgbClr val="1F1F1F"/>
                          </a:solidFill>
                          <a:effectLst/>
                        </a:rPr>
                        <a:t>0.25</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3.0958</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2.3433</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0.5308</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1561387702"/>
                  </a:ext>
                </a:extLst>
              </a:tr>
              <a:tr h="292125">
                <a:tc>
                  <a:txBody>
                    <a:bodyPr/>
                    <a:lstStyle/>
                    <a:p>
                      <a:pPr rtl="0">
                        <a:buNone/>
                      </a:pPr>
                      <a:r>
                        <a:rPr lang="en-US" sz="1400" b="1">
                          <a:solidFill>
                            <a:srgbClr val="1F1F1F"/>
                          </a:solidFill>
                          <a:effectLst/>
                        </a:rPr>
                        <a:t>0.30</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3.0736</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2.3598</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0.5375</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3090202690"/>
                  </a:ext>
                </a:extLst>
              </a:tr>
              <a:tr h="292125">
                <a:tc>
                  <a:txBody>
                    <a:bodyPr/>
                    <a:lstStyle/>
                    <a:p>
                      <a:pPr rtl="0">
                        <a:buNone/>
                      </a:pPr>
                      <a:r>
                        <a:rPr lang="en-US" sz="1400" b="1">
                          <a:solidFill>
                            <a:srgbClr val="1F1F1F"/>
                          </a:solidFill>
                          <a:effectLst/>
                        </a:rPr>
                        <a:t>0.50</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3.1978</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2.4897</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0.4994</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1917474116"/>
                  </a:ext>
                </a:extLst>
              </a:tr>
            </a:tbl>
          </a:graphicData>
        </a:graphic>
      </p:graphicFrame>
      <p:pic>
        <p:nvPicPr>
          <p:cNvPr id="9" name="Picture 8" descr="A screenshot of a graph&#10;&#10;AI-generated content may be incorrect.">
            <a:extLst>
              <a:ext uri="{FF2B5EF4-FFF2-40B4-BE49-F238E27FC236}">
                <a16:creationId xmlns:a16="http://schemas.microsoft.com/office/drawing/2014/main" id="{0A4C87EC-D09D-366F-535E-27C3E7DBB87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194" y="2019292"/>
            <a:ext cx="5322816" cy="4138440"/>
          </a:xfrm>
          <a:prstGeom prst="rect">
            <a:avLst/>
          </a:prstGeom>
          <a:noFill/>
          <a:ln>
            <a:noFill/>
          </a:ln>
        </p:spPr>
      </p:pic>
      <p:pic>
        <p:nvPicPr>
          <p:cNvPr id="3" name="Picture 2" descr="A screenshot of a computer screen&#10;&#10;AI-generated content may be incorrect.">
            <a:extLst>
              <a:ext uri="{FF2B5EF4-FFF2-40B4-BE49-F238E27FC236}">
                <a16:creationId xmlns:a16="http://schemas.microsoft.com/office/drawing/2014/main" id="{C5D9DA83-60DD-5B77-F860-72554B9E6D6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5649" y="2019292"/>
            <a:ext cx="5232157" cy="4131750"/>
          </a:xfrm>
          <a:prstGeom prst="rect">
            <a:avLst/>
          </a:prstGeom>
          <a:noFill/>
          <a:ln>
            <a:noFill/>
          </a:ln>
        </p:spPr>
      </p:pic>
      <p:pic>
        <p:nvPicPr>
          <p:cNvPr id="4" name="Staines">
            <a:hlinkClick r:id="" action="ppaction://media"/>
            <a:extLst>
              <a:ext uri="{FF2B5EF4-FFF2-40B4-BE49-F238E27FC236}">
                <a16:creationId xmlns:a16="http://schemas.microsoft.com/office/drawing/2014/main" id="{7F11D876-A585-E230-5658-79C703E04F4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40590" y="624737"/>
            <a:ext cx="609600" cy="609600"/>
          </a:xfrm>
          <a:prstGeom prst="rect">
            <a:avLst/>
          </a:prstGeom>
        </p:spPr>
      </p:pic>
      <p:pic>
        <p:nvPicPr>
          <p:cNvPr id="23" name="Onur ANFIS">
            <a:hlinkClick r:id="" action="ppaction://media"/>
            <a:extLst>
              <a:ext uri="{FF2B5EF4-FFF2-40B4-BE49-F238E27FC236}">
                <a16:creationId xmlns:a16="http://schemas.microsoft.com/office/drawing/2014/main" id="{420DE02C-EA0A-B111-D7AF-F65C830BC11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610098" y="624737"/>
            <a:ext cx="609600" cy="609600"/>
          </a:xfrm>
          <a:prstGeom prst="rect">
            <a:avLst/>
          </a:prstGeom>
        </p:spPr>
      </p:pic>
    </p:spTree>
    <p:extLst>
      <p:ext uri="{BB962C8B-B14F-4D97-AF65-F5344CB8AC3E}">
        <p14:creationId xmlns:p14="http://schemas.microsoft.com/office/powerpoint/2010/main" val="4224309327"/>
      </p:ext>
    </p:extLst>
  </p:cSld>
  <p:clrMapOvr>
    <a:masterClrMapping/>
  </p:clrMapOvr>
  <mc:AlternateContent xmlns:mc="http://schemas.openxmlformats.org/markup-compatibility/2006" xmlns:p14="http://schemas.microsoft.com/office/powerpoint/2010/main">
    <mc:Choice Requires="p14">
      <p:transition spd="slow" p14:dur="2000" advTm="33517"/>
    </mc:Choice>
    <mc:Fallback xmlns="">
      <p:transition spd="slow" advTm="3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69" fill="hold"/>
                                        <p:tgtEl>
                                          <p:spTgt spid="4"/>
                                        </p:tgtEl>
                                      </p:cBhvr>
                                    </p:cmd>
                                  </p:childTnLst>
                                </p:cTn>
                              </p:par>
                            </p:childTnLst>
                          </p:cTn>
                        </p:par>
                        <p:par>
                          <p:cTn id="7" fill="hold">
                            <p:stCondLst>
                              <p:cond delay="33469"/>
                            </p:stCondLst>
                            <p:childTnLst>
                              <p:par>
                                <p:cTn id="8" presetID="1" presetClass="mediacall" presetSubtype="0" fill="hold" nodeType="afterEffect">
                                  <p:stCondLst>
                                    <p:cond delay="0"/>
                                  </p:stCondLst>
                                  <p:childTnLst>
                                    <p:cmd type="call" cmd="playFrom(0.0)">
                                      <p:cBhvr>
                                        <p:cTn id="9" dur="39467"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AB8639-88C4-C285-4297-5BB9706B518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D9D7FD-563F-AC54-7702-9803D7FE7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DC7E68-7DA6-2BF2-BDFC-CF412E387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00C252-D64F-8CD2-5035-809D091F6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DF87D0-7EB1-9A2E-2FDC-FB92A19F3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1CE54E-5CC7-5500-4CB1-042BD7698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6F924-7BAE-1199-F215-0FE07CB94D29}"/>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Comparison</a:t>
            </a:r>
          </a:p>
        </p:txBody>
      </p:sp>
      <p:sp>
        <p:nvSpPr>
          <p:cNvPr id="3" name="TextBox 2">
            <a:extLst>
              <a:ext uri="{FF2B5EF4-FFF2-40B4-BE49-F238E27FC236}">
                <a16:creationId xmlns:a16="http://schemas.microsoft.com/office/drawing/2014/main" id="{475F9A95-0433-62B1-1B66-BBB36075BAB8}"/>
              </a:ext>
            </a:extLst>
          </p:cNvPr>
          <p:cNvSpPr txBox="1"/>
          <p:nvPr/>
        </p:nvSpPr>
        <p:spPr>
          <a:xfrm>
            <a:off x="179883" y="1642671"/>
            <a:ext cx="11087667" cy="1754326"/>
          </a:xfrm>
          <a:prstGeom prst="rect">
            <a:avLst/>
          </a:prstGeom>
          <a:noFill/>
        </p:spPr>
        <p:txBody>
          <a:bodyPr wrap="square" rtlCol="0">
            <a:spAutoFit/>
          </a:bodyPr>
          <a:lstStyle/>
          <a:p>
            <a:r>
              <a:rPr lang="en-GB" b="1" dirty="0"/>
              <a:t>Aim</a:t>
            </a:r>
          </a:p>
          <a:p>
            <a:r>
              <a:rPr lang="en-GB" dirty="0"/>
              <a:t>Compare Linear Regression (LR), Neural Network (NN), and ANFIS based on these evaluation criteria:</a:t>
            </a:r>
          </a:p>
          <a:p>
            <a:pPr marL="742950" lvl="1" indent="-285750">
              <a:buFont typeface="Arial" panose="020B0604020202020204" pitchFamily="34" charset="0"/>
              <a:buChar char="•"/>
            </a:pPr>
            <a:r>
              <a:rPr lang="en-GB" dirty="0"/>
              <a:t>Prediction accuracy</a:t>
            </a:r>
          </a:p>
          <a:p>
            <a:pPr marL="742950" lvl="1" indent="-285750">
              <a:buFont typeface="Arial" panose="020B0604020202020204" pitchFamily="34" charset="0"/>
              <a:buChar char="•"/>
            </a:pPr>
            <a:r>
              <a:rPr lang="en-GB" dirty="0"/>
              <a:t>Generalisation</a:t>
            </a:r>
          </a:p>
          <a:p>
            <a:pPr marL="742950" lvl="1" indent="-285750">
              <a:buFont typeface="Arial" panose="020B0604020202020204" pitchFamily="34" charset="0"/>
              <a:buChar char="•"/>
            </a:pPr>
            <a:r>
              <a:rPr lang="en-GB" dirty="0"/>
              <a:t>Model transparency</a:t>
            </a:r>
          </a:p>
          <a:p>
            <a:endParaRPr lang="en-US" dirty="0"/>
          </a:p>
        </p:txBody>
      </p:sp>
      <p:graphicFrame>
        <p:nvGraphicFramePr>
          <p:cNvPr id="6" name="Table 5">
            <a:extLst>
              <a:ext uri="{FF2B5EF4-FFF2-40B4-BE49-F238E27FC236}">
                <a16:creationId xmlns:a16="http://schemas.microsoft.com/office/drawing/2014/main" id="{BD5C1DB9-F692-DAE7-1C3C-8D3A5674AB1B}"/>
              </a:ext>
            </a:extLst>
          </p:cNvPr>
          <p:cNvGraphicFramePr>
            <a:graphicFrameLocks noGrp="1"/>
          </p:cNvGraphicFramePr>
          <p:nvPr>
            <p:extLst>
              <p:ext uri="{D42A27DB-BD31-4B8C-83A1-F6EECF244321}">
                <p14:modId xmlns:p14="http://schemas.microsoft.com/office/powerpoint/2010/main" val="1556742235"/>
              </p:ext>
            </p:extLst>
          </p:nvPr>
        </p:nvGraphicFramePr>
        <p:xfrm>
          <a:off x="8115299" y="2278958"/>
          <a:ext cx="3807503" cy="1107440"/>
        </p:xfrm>
        <a:graphic>
          <a:graphicData uri="http://schemas.openxmlformats.org/drawingml/2006/table">
            <a:tbl>
              <a:tblPr firstRow="1" bandRow="1">
                <a:tableStyleId>{5C22544A-7EE6-4342-B048-85BDC9FD1C3A}</a:tableStyleId>
              </a:tblPr>
              <a:tblGrid>
                <a:gridCol w="1424066">
                  <a:extLst>
                    <a:ext uri="{9D8B030D-6E8A-4147-A177-3AD203B41FA5}">
                      <a16:colId xmlns:a16="http://schemas.microsoft.com/office/drawing/2014/main" val="1182519658"/>
                    </a:ext>
                  </a:extLst>
                </a:gridCol>
                <a:gridCol w="711078">
                  <a:extLst>
                    <a:ext uri="{9D8B030D-6E8A-4147-A177-3AD203B41FA5}">
                      <a16:colId xmlns:a16="http://schemas.microsoft.com/office/drawing/2014/main" val="3277673733"/>
                    </a:ext>
                  </a:extLst>
                </a:gridCol>
                <a:gridCol w="754685">
                  <a:extLst>
                    <a:ext uri="{9D8B030D-6E8A-4147-A177-3AD203B41FA5}">
                      <a16:colId xmlns:a16="http://schemas.microsoft.com/office/drawing/2014/main" val="2306049979"/>
                    </a:ext>
                  </a:extLst>
                </a:gridCol>
                <a:gridCol w="917674">
                  <a:extLst>
                    <a:ext uri="{9D8B030D-6E8A-4147-A177-3AD203B41FA5}">
                      <a16:colId xmlns:a16="http://schemas.microsoft.com/office/drawing/2014/main" val="3339272730"/>
                    </a:ext>
                  </a:extLst>
                </a:gridCol>
              </a:tblGrid>
              <a:tr h="359430">
                <a:tc>
                  <a:txBody>
                    <a:bodyPr/>
                    <a:lstStyle/>
                    <a:p>
                      <a:endParaRPr lang="en-US" dirty="0"/>
                    </a:p>
                  </a:txBody>
                  <a:tcPr/>
                </a:tc>
                <a:tc>
                  <a:txBody>
                    <a:bodyPr/>
                    <a:lstStyle/>
                    <a:p>
                      <a:r>
                        <a:rPr lang="en-US" dirty="0"/>
                        <a:t>LN</a:t>
                      </a:r>
                    </a:p>
                  </a:txBody>
                  <a:tcPr/>
                </a:tc>
                <a:tc>
                  <a:txBody>
                    <a:bodyPr/>
                    <a:lstStyle/>
                    <a:p>
                      <a:r>
                        <a:rPr lang="en-US" dirty="0"/>
                        <a:t>NN</a:t>
                      </a:r>
                    </a:p>
                  </a:txBody>
                  <a:tcPr/>
                </a:tc>
                <a:tc>
                  <a:txBody>
                    <a:bodyPr/>
                    <a:lstStyle/>
                    <a:p>
                      <a:r>
                        <a:rPr lang="en-US" dirty="0"/>
                        <a:t>ANFIS</a:t>
                      </a:r>
                    </a:p>
                  </a:txBody>
                  <a:tcPr/>
                </a:tc>
                <a:extLst>
                  <a:ext uri="{0D108BD9-81ED-4DB2-BD59-A6C34878D82A}">
                    <a16:rowId xmlns:a16="http://schemas.microsoft.com/office/drawing/2014/main" val="2645268912"/>
                  </a:ext>
                </a:extLst>
              </a:tr>
              <a:tr h="370840">
                <a:tc>
                  <a:txBody>
                    <a:bodyPr/>
                    <a:lstStyle/>
                    <a:p>
                      <a:r>
                        <a:rPr lang="en-US" dirty="0"/>
                        <a:t>RMSE (min)</a:t>
                      </a:r>
                    </a:p>
                  </a:txBody>
                  <a:tcPr/>
                </a:tc>
                <a:tc>
                  <a:txBody>
                    <a:bodyPr/>
                    <a:lstStyle/>
                    <a:p>
                      <a:r>
                        <a:rPr lang="en-US" dirty="0"/>
                        <a:t>3.33</a:t>
                      </a:r>
                    </a:p>
                  </a:txBody>
                  <a:tcPr/>
                </a:tc>
                <a:tc>
                  <a:txBody>
                    <a:bodyPr/>
                    <a:lstStyle/>
                    <a:p>
                      <a:r>
                        <a:rPr lang="en-US" dirty="0"/>
                        <a:t>3.32</a:t>
                      </a:r>
                    </a:p>
                  </a:txBody>
                  <a:tcPr/>
                </a:tc>
                <a:tc>
                  <a:txBody>
                    <a:bodyPr/>
                    <a:lstStyle/>
                    <a:p>
                      <a:r>
                        <a:rPr lang="en-US" dirty="0"/>
                        <a:t>3.07</a:t>
                      </a:r>
                    </a:p>
                  </a:txBody>
                  <a:tcPr/>
                </a:tc>
                <a:extLst>
                  <a:ext uri="{0D108BD9-81ED-4DB2-BD59-A6C34878D82A}">
                    <a16:rowId xmlns:a16="http://schemas.microsoft.com/office/drawing/2014/main" val="1771218868"/>
                  </a:ext>
                </a:extLst>
              </a:tr>
              <a:tr h="370840">
                <a:tc>
                  <a:txBody>
                    <a:bodyPr/>
                    <a:lstStyle/>
                    <a:p>
                      <a:r>
                        <a:rPr lang="en-US" dirty="0"/>
                        <a:t>R</a:t>
                      </a:r>
                      <a:r>
                        <a:rPr lang="en-US" baseline="30000" dirty="0"/>
                        <a:t>2</a:t>
                      </a:r>
                      <a:endParaRPr lang="en-US" dirty="0"/>
                    </a:p>
                  </a:txBody>
                  <a:tcPr/>
                </a:tc>
                <a:tc>
                  <a:txBody>
                    <a:bodyPr/>
                    <a:lstStyle/>
                    <a:p>
                      <a:r>
                        <a:rPr lang="en-US" dirty="0"/>
                        <a:t>0.44</a:t>
                      </a:r>
                    </a:p>
                  </a:txBody>
                  <a:tcPr/>
                </a:tc>
                <a:tc>
                  <a:txBody>
                    <a:bodyPr/>
                    <a:lstStyle/>
                    <a:p>
                      <a:r>
                        <a:rPr lang="en-US" dirty="0"/>
                        <a:t>0.46</a:t>
                      </a:r>
                    </a:p>
                  </a:txBody>
                  <a:tcPr/>
                </a:tc>
                <a:tc>
                  <a:txBody>
                    <a:bodyPr/>
                    <a:lstStyle/>
                    <a:p>
                      <a:r>
                        <a:rPr lang="en-US" dirty="0"/>
                        <a:t>0.54</a:t>
                      </a:r>
                    </a:p>
                  </a:txBody>
                  <a:tcPr/>
                </a:tc>
                <a:extLst>
                  <a:ext uri="{0D108BD9-81ED-4DB2-BD59-A6C34878D82A}">
                    <a16:rowId xmlns:a16="http://schemas.microsoft.com/office/drawing/2014/main" val="667511558"/>
                  </a:ext>
                </a:extLst>
              </a:tr>
            </a:tbl>
          </a:graphicData>
        </a:graphic>
      </p:graphicFrame>
      <p:sp>
        <p:nvSpPr>
          <p:cNvPr id="9" name="TextBox 8">
            <a:extLst>
              <a:ext uri="{FF2B5EF4-FFF2-40B4-BE49-F238E27FC236}">
                <a16:creationId xmlns:a16="http://schemas.microsoft.com/office/drawing/2014/main" id="{1C6FC9AD-31BB-C8DB-BBEB-9A9F9138C6CE}"/>
              </a:ext>
            </a:extLst>
          </p:cNvPr>
          <p:cNvSpPr txBox="1"/>
          <p:nvPr/>
        </p:nvSpPr>
        <p:spPr>
          <a:xfrm>
            <a:off x="174828" y="3147142"/>
            <a:ext cx="7285219" cy="3139321"/>
          </a:xfrm>
          <a:prstGeom prst="rect">
            <a:avLst/>
          </a:prstGeom>
          <a:noFill/>
        </p:spPr>
        <p:txBody>
          <a:bodyPr wrap="square">
            <a:spAutoFit/>
          </a:bodyPr>
          <a:lstStyle/>
          <a:p>
            <a:pPr>
              <a:buNone/>
            </a:pPr>
            <a:r>
              <a:rPr lang="en-GB" b="1" dirty="0"/>
              <a:t>Statistical Reliability</a:t>
            </a:r>
          </a:p>
          <a:p>
            <a:r>
              <a:rPr lang="en-GB" dirty="0"/>
              <a:t>LR and NN:</a:t>
            </a:r>
          </a:p>
          <a:p>
            <a:pPr marL="742950" lvl="1" indent="-285750">
              <a:buFont typeface="Arial" panose="020B0604020202020204" pitchFamily="34" charset="0"/>
              <a:buChar char="•"/>
            </a:pPr>
            <a:r>
              <a:rPr lang="en-GB" dirty="0"/>
              <a:t>Residuals centred around zero, ANFIS shows narrower confidence interval</a:t>
            </a:r>
            <a:endParaRPr lang="en-GB" b="1" dirty="0"/>
          </a:p>
          <a:p>
            <a:r>
              <a:rPr lang="en-GB" dirty="0"/>
              <a:t>ANFIS residuals:</a:t>
            </a:r>
          </a:p>
          <a:p>
            <a:pPr marL="742950" lvl="1" indent="-285750">
              <a:buFont typeface="Arial" panose="020B0604020202020204" pitchFamily="34" charset="0"/>
              <a:buChar char="•"/>
            </a:pPr>
            <a:r>
              <a:rPr lang="en-GB" dirty="0"/>
              <a:t>Mean error = –0.07 min, 95% confidence interval includes zero</a:t>
            </a:r>
          </a:p>
          <a:p>
            <a:endParaRPr lang="en-GB" b="1" dirty="0"/>
          </a:p>
          <a:p>
            <a:r>
              <a:rPr lang="en-GB" b="1" dirty="0"/>
              <a:t>Generalisation</a:t>
            </a:r>
          </a:p>
          <a:p>
            <a:r>
              <a:rPr lang="en-GB" dirty="0"/>
              <a:t>LR: Linear model → underfitting complex taxi dynamics</a:t>
            </a:r>
            <a:endParaRPr lang="en-GB" b="1" dirty="0"/>
          </a:p>
          <a:p>
            <a:r>
              <a:rPr lang="en-GB" dirty="0"/>
              <a:t>NN: Stable convergence after 300 epochs, Similar performance to LR</a:t>
            </a:r>
          </a:p>
          <a:p>
            <a:r>
              <a:rPr lang="en-GB" dirty="0"/>
              <a:t>ANFIS: Strong generalisation, Balanced training and validation errors</a:t>
            </a:r>
          </a:p>
        </p:txBody>
      </p:sp>
      <p:sp>
        <p:nvSpPr>
          <p:cNvPr id="13" name="TextBox 12">
            <a:extLst>
              <a:ext uri="{FF2B5EF4-FFF2-40B4-BE49-F238E27FC236}">
                <a16:creationId xmlns:a16="http://schemas.microsoft.com/office/drawing/2014/main" id="{0745ABEA-EF07-0E55-1424-44116845C7DE}"/>
              </a:ext>
            </a:extLst>
          </p:cNvPr>
          <p:cNvSpPr txBox="1"/>
          <p:nvPr/>
        </p:nvSpPr>
        <p:spPr>
          <a:xfrm>
            <a:off x="8246975" y="5234941"/>
            <a:ext cx="4119853" cy="1754326"/>
          </a:xfrm>
          <a:prstGeom prst="rect">
            <a:avLst/>
          </a:prstGeom>
          <a:noFill/>
        </p:spPr>
        <p:txBody>
          <a:bodyPr wrap="square">
            <a:spAutoFit/>
          </a:bodyPr>
          <a:lstStyle/>
          <a:p>
            <a:pPr>
              <a:buNone/>
            </a:pPr>
            <a:r>
              <a:rPr lang="en-GB" b="1" dirty="0"/>
              <a:t>Model Transparency</a:t>
            </a:r>
          </a:p>
          <a:p>
            <a:r>
              <a:rPr lang="en-GB" dirty="0"/>
              <a:t>LR: Fully interpretable coefficients</a:t>
            </a:r>
          </a:p>
          <a:p>
            <a:r>
              <a:rPr lang="en-GB" dirty="0"/>
              <a:t>NN: Black-box model with limited interpretability</a:t>
            </a:r>
          </a:p>
          <a:p>
            <a:r>
              <a:rPr lang="en-GB" dirty="0"/>
              <a:t>ANFIS: Semi-interpretable fuzzy rules</a:t>
            </a:r>
          </a:p>
          <a:p>
            <a:endParaRPr lang="en-GB" dirty="0"/>
          </a:p>
        </p:txBody>
      </p:sp>
      <p:pic>
        <p:nvPicPr>
          <p:cNvPr id="22" name="Audio 21">
            <a:extLst>
              <a:ext uri="{FF2B5EF4-FFF2-40B4-BE49-F238E27FC236}">
                <a16:creationId xmlns:a16="http://schemas.microsoft.com/office/drawing/2014/main" id="{9CDF6CDB-B752-8693-4C53-55CB634F3B34}"/>
              </a:ext>
            </a:extLst>
          </p:cNvPr>
          <p:cNvPicPr>
            <a:picLocks noChangeAspect="1"/>
          </p:cNvPicPr>
          <p:nvPr>
            <a:audioFile r:link="rId1"/>
            <p:extLst>
              <p:ext uri="{DAA4B4D4-6D71-4841-9C94-3DE7FCFB9230}">
                <p14:media xmlns:p14="http://schemas.microsoft.com/office/powerpoint/2010/main" r:embed="rId2">
                  <p14:trim st="791.1716" end="1402.2614"/>
                </p14:media>
              </p:ext>
            </p:extLst>
          </p:nvPr>
        </p:nvPicPr>
        <p:blipFill>
          <a:blip r:embed="rId5"/>
          <a:stretch>
            <a:fillRect/>
          </a:stretch>
        </p:blipFill>
        <p:spPr>
          <a:xfrm>
            <a:off x="9747248" y="3899529"/>
            <a:ext cx="812800" cy="812800"/>
          </a:xfrm>
          <a:prstGeom prst="ellipse">
            <a:avLst/>
          </a:prstGeom>
          <a:solidFill>
            <a:schemeClr val="bg1">
              <a:lumMod val="75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0257323"/>
      </p:ext>
    </p:extLst>
  </p:cSld>
  <p:clrMapOvr>
    <a:masterClrMapping/>
  </p:clrMapOvr>
  <mc:AlternateContent xmlns:mc="http://schemas.openxmlformats.org/markup-compatibility/2006" xmlns:p14="http://schemas.microsoft.com/office/powerpoint/2010/main">
    <mc:Choice Requires="p14">
      <p:transition spd="slow" p14:dur="2000" advTm="28729"/>
    </mc:Choice>
    <mc:Fallback xmlns="">
      <p:transition spd="slow" advTm="28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3361A8B032BF47ABAB3A0E5A610505" ma:contentTypeVersion="3" ma:contentTypeDescription="Create a new document." ma:contentTypeScope="" ma:versionID="63d3ce5693a8c28254a0b7c915c92679">
  <xsd:schema xmlns:xsd="http://www.w3.org/2001/XMLSchema" xmlns:xs="http://www.w3.org/2001/XMLSchema" xmlns:p="http://schemas.microsoft.com/office/2006/metadata/properties" xmlns:ns2="ebde3195-1bac-445d-961e-7313b64ffe3c" targetNamespace="http://schemas.microsoft.com/office/2006/metadata/properties" ma:root="true" ma:fieldsID="79b42ff5145eeef9a7afbd57678036c5" ns2:_="">
    <xsd:import namespace="ebde3195-1bac-445d-961e-7313b64ffe3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de3195-1bac-445d-961e-7313b64ffe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372DDA-5410-4D1F-BB6A-C4FF4774AFCF}">
  <ds:schemaRefs>
    <ds:schemaRef ds:uri="http://schemas.microsoft.com/sharepoint/v3/contenttype/forms"/>
  </ds:schemaRefs>
</ds:datastoreItem>
</file>

<file path=customXml/itemProps2.xml><?xml version="1.0" encoding="utf-8"?>
<ds:datastoreItem xmlns:ds="http://schemas.openxmlformats.org/officeDocument/2006/customXml" ds:itemID="{DCEDF611-2FF4-4524-932B-27B3F459B2FE}">
  <ds:schemaRefs>
    <ds:schemaRef ds:uri="ebde3195-1bac-445d-961e-7313b64ffe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130BA4-BE4F-46E3-8D95-82412DDEB1A0}">
  <ds:schemaRefs>
    <ds:schemaRef ds:uri="http://www.w3.org/XML/1998/namespace"/>
    <ds:schemaRef ds:uri="http://schemas.openxmlformats.org/package/2006/metadata/core-properties"/>
    <ds:schemaRef ds:uri="ebde3195-1bac-445d-961e-7313b64ffe3c"/>
    <ds:schemaRef ds:uri="http://purl.org/dc/elements/1.1/"/>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s>
</ds:datastoreItem>
</file>

<file path=docMetadata/LabelInfo.xml><?xml version="1.0" encoding="utf-8"?>
<clbl:labelList xmlns:clbl="http://schemas.microsoft.com/office/2020/mipLabelMetadata">
  <clbl:label id="{569df091-b013-40e3-86ee-bd9cb9e25814}" enabled="0" method="" siteId="{569df091-b013-40e3-86ee-bd9cb9e25814}"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1203</Words>
  <Application>Microsoft Macintosh PowerPoint</Application>
  <PresentationFormat>Widescreen</PresentationFormat>
  <Paragraphs>134</Paragraphs>
  <Slides>10</Slides>
  <Notes>9</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Google Sans Text</vt:lpstr>
      <vt:lpstr>Aptos</vt:lpstr>
      <vt:lpstr>Aptos Display</vt:lpstr>
      <vt:lpstr>Arial</vt:lpstr>
      <vt:lpstr>Calibri</vt:lpstr>
      <vt:lpstr>Cambria Math</vt:lpstr>
      <vt:lpstr>Tahoma</vt:lpstr>
      <vt:lpstr>office theme</vt:lpstr>
      <vt:lpstr>PowerPoint Presentation</vt:lpstr>
      <vt:lpstr>Introduction</vt:lpstr>
      <vt:lpstr>Data Pre-Processing</vt:lpstr>
      <vt:lpstr>Principal Component Selection</vt:lpstr>
      <vt:lpstr>Principal Component Analysis</vt:lpstr>
      <vt:lpstr>Linear Regression</vt:lpstr>
      <vt:lpstr>Neural Networks</vt:lpstr>
      <vt:lpstr>ANFIS</vt:lpstr>
      <vt:lpstr>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Zhen Wei Yap</cp:lastModifiedBy>
  <cp:revision>2</cp:revision>
  <dcterms:created xsi:type="dcterms:W3CDTF">2025-12-15T14:53:09Z</dcterms:created>
  <dcterms:modified xsi:type="dcterms:W3CDTF">2025-12-17T19:51:36Z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0x010100073361A8B032BF47ABAB3A0E5A610505</vt:lpwstr>
  </property>
</Properties>
</file>